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768" r:id="rId4"/>
    <p:sldId id="259" r:id="rId5"/>
    <p:sldId id="260" r:id="rId6"/>
    <p:sldId id="261" r:id="rId7"/>
    <p:sldId id="262" r:id="rId8"/>
    <p:sldId id="297" r:id="rId9"/>
    <p:sldId id="769" r:id="rId10"/>
    <p:sldId id="727" r:id="rId11"/>
    <p:sldId id="770" r:id="rId12"/>
    <p:sldId id="783" r:id="rId13"/>
    <p:sldId id="772" r:id="rId14"/>
    <p:sldId id="763" r:id="rId15"/>
    <p:sldId id="773" r:id="rId16"/>
    <p:sldId id="774" r:id="rId17"/>
    <p:sldId id="775" r:id="rId18"/>
    <p:sldId id="784" r:id="rId19"/>
    <p:sldId id="777" r:id="rId20"/>
    <p:sldId id="778" r:id="rId21"/>
    <p:sldId id="726" r:id="rId22"/>
    <p:sldId id="779" r:id="rId23"/>
    <p:sldId id="780" r:id="rId24"/>
    <p:sldId id="781" r:id="rId25"/>
    <p:sldId id="782" r:id="rId26"/>
    <p:sldId id="585" r:id="rId27"/>
    <p:sldId id="407" r:id="rId28"/>
    <p:sldId id="417" r:id="rId29"/>
    <p:sldId id="281" r:id="rId30"/>
    <p:sldId id="275" r:id="rId31"/>
    <p:sldId id="276" r:id="rId32"/>
    <p:sldId id="277" r:id="rId33"/>
    <p:sldId id="278" r:id="rId34"/>
    <p:sldId id="283" r:id="rId35"/>
    <p:sldId id="284" r:id="rId36"/>
    <p:sldId id="309" r:id="rId37"/>
    <p:sldId id="310" r:id="rId38"/>
    <p:sldId id="288" r:id="rId39"/>
    <p:sldId id="289" r:id="rId40"/>
    <p:sldId id="581" r:id="rId41"/>
    <p:sldId id="312" r:id="rId42"/>
    <p:sldId id="313" r:id="rId43"/>
    <p:sldId id="31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6/12/2022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0" name="Rectangle 9"/>
          <p:cNvSpPr/>
          <p:nvPr/>
        </p:nvSpPr>
        <p:spPr>
          <a:xfrm>
            <a:off x="554538" y="5943600"/>
            <a:ext cx="7979862" cy="769441"/>
          </a:xfrm>
          <a:prstGeom prst="rect">
            <a:avLst/>
          </a:prstGeom>
        </p:spPr>
        <p:txBody>
          <a:bodyPr wrap="square">
            <a:spAutoFit/>
          </a:bodyPr>
          <a:lstStyle/>
          <a:p>
            <a:pPr algn="ctr" fontAlgn="auto">
              <a:spcBef>
                <a:spcPts val="0"/>
              </a:spcBef>
              <a:spcAft>
                <a:spcPts val="0"/>
              </a:spcAft>
              <a:defRPr/>
            </a:pPr>
            <a:r>
              <a:rPr lang="pt-BR"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14 Jamadil Awal 1444 </a:t>
            </a:r>
            <a:r>
              <a:rPr lang="pt-BR"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H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09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Disember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3" name="Rectangle 2"/>
          <p:cNvSpPr/>
          <p:nvPr/>
        </p:nvSpPr>
        <p:spPr>
          <a:xfrm>
            <a:off x="1" y="0"/>
            <a:ext cx="9144000" cy="5943600"/>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5860" y="4450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07886"/>
          </a:xfrm>
          <a:prstGeom prst="rect">
            <a:avLst/>
          </a:prstGeom>
          <a:noFill/>
        </p:spPr>
        <p:txBody>
          <a:bodyPr wrap="square" lIns="91440" tIns="45720" rIns="91440" bIns="45720">
            <a:spAutoFit/>
          </a:bodyPr>
          <a:lstStyle/>
          <a:p>
            <a:pPr algn="ct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Jabatan</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H</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al </a:t>
            </a: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a:t>
            </a:r>
            <a:r>
              <a:rPr lang="en-US"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hwal</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gama </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T</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erengganu</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endParaRPr>
          </a:p>
        </p:txBody>
      </p:sp>
      <p:sp>
        <p:nvSpPr>
          <p:cNvPr id="9" name="Rectangle 5"/>
          <p:cNvSpPr txBox="1">
            <a:spLocks noChangeArrowheads="1"/>
          </p:cNvSpPr>
          <p:nvPr/>
        </p:nvSpPr>
        <p:spPr>
          <a:xfrm>
            <a:off x="2438400" y="2556520"/>
            <a:ext cx="4343400" cy="720080"/>
          </a:xfrm>
          <a:prstGeom prst="rect">
            <a:avLst/>
          </a:prstGeom>
          <a:solidFill>
            <a:schemeClr val="bg1">
              <a:lumMod val="95000"/>
              <a:alpha val="38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a:t>
            </a:r>
            <a:r>
              <a:rPr lang="ms-MY" sz="1800" b="1" spc="50" dirty="0" smtClean="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49 / 2022</a:t>
            </a:r>
            <a:endPar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1000" y="4010561"/>
            <a:ext cx="8382000" cy="1323439"/>
          </a:xfrm>
          <a:prstGeom prst="rect">
            <a:avLst/>
          </a:prstGeom>
        </p:spPr>
        <p:txBody>
          <a:bodyPr wrap="square">
            <a:spAutoFit/>
            <a:scene3d>
              <a:camera prst="perspectiveAbove"/>
              <a:lightRig rig="soft" dir="tl">
                <a:rot lat="0" lon="0" rev="0"/>
              </a:lightRig>
            </a:scene3d>
            <a:sp3d extrusionH="57150" contourW="25400" prstMaterial="matte">
              <a:bevelT w="25400" h="55880" prst="angle"/>
              <a:contourClr>
                <a:schemeClr val="accent2">
                  <a:tint val="20000"/>
                </a:schemeClr>
              </a:contourClr>
            </a:sp3d>
          </a:bodyPr>
          <a:lstStyle/>
          <a:p>
            <a:pPr algn="ctr"/>
            <a:r>
              <a:rPr lang="it-IT" sz="40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rPr>
              <a:t>MELUNASKAN ZAKAT HARTA </a:t>
            </a:r>
            <a:r>
              <a:rPr lang="it-IT" sz="4000" b="1" spc="50" dirty="0" smtClean="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rPr>
              <a:t>DI </a:t>
            </a:r>
            <a:r>
              <a:rPr lang="it-IT" sz="40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rPr>
              <a:t>AKHIR TAHUN</a:t>
            </a:r>
          </a:p>
        </p:txBody>
      </p:sp>
    </p:spTree>
    <p:extLst>
      <p:ext uri="{BB962C8B-B14F-4D97-AF65-F5344CB8AC3E}">
        <p14:creationId xmlns:p14="http://schemas.microsoft.com/office/powerpoint/2010/main" val="355616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890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Plaque 3"/>
          <p:cNvSpPr/>
          <p:nvPr/>
        </p:nvSpPr>
        <p:spPr>
          <a:xfrm>
            <a:off x="457200" y="1371600"/>
            <a:ext cx="8382000" cy="685800"/>
          </a:xfrm>
          <a:prstGeom prst="plaque">
            <a:avLst>
              <a:gd name="adj" fmla="val 5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Sabda</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Muhammad SAW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14400" y="3875782"/>
            <a:ext cx="7467600" cy="1077218"/>
          </a:xfrm>
          <a:prstGeom prst="rect">
            <a:avLst/>
          </a:prstGeom>
        </p:spPr>
        <p:txBody>
          <a:bodyPr wrap="square">
            <a:spAutoFit/>
          </a:bodyPr>
          <a:lstStyle/>
          <a:p>
            <a:pPr algn="just"/>
            <a:r>
              <a:rPr lang="en-US" sz="3200" b="1" dirty="0"/>
              <a:t>Yang </a:t>
            </a:r>
            <a:r>
              <a:rPr lang="en-US" sz="3200" b="1" dirty="0" err="1"/>
              <a:t>bermaksud</a:t>
            </a:r>
            <a:r>
              <a:rPr lang="en-US" sz="3200" b="1" dirty="0"/>
              <a:t> : </a:t>
            </a:r>
            <a:r>
              <a:rPr lang="sv-SE" sz="3200" b="1" dirty="0">
                <a:solidFill>
                  <a:srgbClr val="002060"/>
                </a:solidFill>
              </a:rPr>
              <a:t>Sebarang sedekah (yang dikeluarkan) tidak mengurangkan harta, </a:t>
            </a:r>
            <a:endParaRPr lang="en-US" sz="3200" b="1" dirty="0">
              <a:solidFill>
                <a:srgbClr val="002060"/>
              </a:solidFill>
            </a:endParaRPr>
          </a:p>
        </p:txBody>
      </p:sp>
      <p:sp>
        <p:nvSpPr>
          <p:cNvPr id="7" name="Pentagon 6"/>
          <p:cNvSpPr/>
          <p:nvPr/>
        </p:nvSpPr>
        <p:spPr>
          <a:xfrm>
            <a:off x="304800" y="152400"/>
            <a:ext cx="6400800" cy="838200"/>
          </a:xfrm>
          <a:prstGeom prst="homePlate">
            <a:avLst>
              <a:gd name="adj" fmla="val 101545"/>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b="1" dirty="0" err="1" smtClean="0"/>
              <a:t>Harta</a:t>
            </a:r>
            <a:r>
              <a:rPr lang="en-US" sz="2400" b="1" dirty="0" smtClean="0"/>
              <a:t> </a:t>
            </a:r>
            <a:r>
              <a:rPr lang="en-US" sz="2400" b="1" dirty="0" err="1"/>
              <a:t>tidak</a:t>
            </a:r>
            <a:r>
              <a:rPr lang="en-US" sz="2400" b="1" dirty="0"/>
              <a:t> </a:t>
            </a:r>
            <a:r>
              <a:rPr lang="en-US" sz="2400" b="1" dirty="0" err="1"/>
              <a:t>akan</a:t>
            </a:r>
            <a:r>
              <a:rPr lang="en-US" sz="2400" b="1" dirty="0"/>
              <a:t> </a:t>
            </a:r>
            <a:r>
              <a:rPr lang="en-US" sz="2400" b="1" dirty="0" err="1"/>
              <a:t>menjadi</a:t>
            </a:r>
            <a:r>
              <a:rPr lang="en-US" sz="2400" b="1" dirty="0"/>
              <a:t> </a:t>
            </a:r>
            <a:r>
              <a:rPr lang="en-US" sz="2400" b="1" dirty="0" err="1"/>
              <a:t>kurang</a:t>
            </a:r>
            <a:r>
              <a:rPr lang="en-US" sz="2400" b="1" dirty="0"/>
              <a:t> </a:t>
            </a:r>
            <a:r>
              <a:rPr lang="en-US" sz="2400" b="1" dirty="0" err="1"/>
              <a:t>dengan</a:t>
            </a:r>
            <a:r>
              <a:rPr lang="en-US" sz="2400" b="1" dirty="0"/>
              <a:t> </a:t>
            </a:r>
            <a:endParaRPr lang="en-US" sz="2400" b="1" dirty="0" smtClean="0"/>
          </a:p>
          <a:p>
            <a:pPr algn="ctr"/>
            <a:r>
              <a:rPr lang="en-US" sz="2400" b="1" dirty="0" err="1" smtClean="0"/>
              <a:t>sebab</a:t>
            </a:r>
            <a:r>
              <a:rPr lang="en-US" sz="2400" b="1" dirty="0" smtClean="0"/>
              <a:t> </a:t>
            </a:r>
            <a:r>
              <a:rPr lang="en-US" sz="2400" b="1" dirty="0" err="1"/>
              <a:t>menunaikan</a:t>
            </a:r>
            <a:r>
              <a:rPr lang="en-US" sz="2400" b="1" dirty="0"/>
              <a:t> zakat </a:t>
            </a:r>
            <a:r>
              <a:rPr lang="en-US" sz="2400" b="1" dirty="0" err="1"/>
              <a:t>dan</a:t>
            </a:r>
            <a:r>
              <a:rPr lang="en-US" sz="2400" b="1" dirty="0"/>
              <a:t> </a:t>
            </a:r>
            <a:r>
              <a:rPr lang="en-US" sz="2400" b="1" dirty="0" err="1"/>
              <a:t>bersedekah</a:t>
            </a:r>
            <a:endParaRPr lang="en-US" sz="2400" b="1" dirty="0"/>
          </a:p>
        </p:txBody>
      </p:sp>
      <p:sp>
        <p:nvSpPr>
          <p:cNvPr id="2" name="Rectangle 1"/>
          <p:cNvSpPr/>
          <p:nvPr/>
        </p:nvSpPr>
        <p:spPr>
          <a:xfrm>
            <a:off x="1295400" y="2473404"/>
            <a:ext cx="6797054" cy="1107996"/>
          </a:xfrm>
          <a:prstGeom prst="rect">
            <a:avLst/>
          </a:prstGeom>
        </p:spPr>
        <p:txBody>
          <a:bodyPr wrap="non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rtl="1"/>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نَقَصَتْ صَدَقَةٌ مِنْ مَالٍ</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6400800" y="6172200"/>
            <a:ext cx="2448491" cy="369332"/>
          </a:xfrm>
          <a:prstGeom prst="rect">
            <a:avLst/>
          </a:prstGeom>
        </p:spPr>
        <p:txBody>
          <a:bodyPr wrap="none">
            <a:spAutoFit/>
          </a:bodyPr>
          <a:lstStyle/>
          <a:p>
            <a:r>
              <a:rPr lang="en-US" b="1" i="1" dirty="0">
                <a:solidFill>
                  <a:srgbClr val="7030A0"/>
                </a:solidFill>
              </a:rPr>
              <a:t> </a:t>
            </a:r>
            <a:r>
              <a:rPr lang="en-US" b="1" i="1" dirty="0" smtClean="0">
                <a:solidFill>
                  <a:srgbClr val="7030A0"/>
                </a:solidFill>
              </a:rPr>
              <a:t>(</a:t>
            </a:r>
            <a:r>
              <a:rPr lang="en-US" b="1" i="1" dirty="0" err="1" smtClean="0">
                <a:solidFill>
                  <a:srgbClr val="7030A0"/>
                </a:solidFill>
              </a:rPr>
              <a:t>Hadis</a:t>
            </a:r>
            <a:r>
              <a:rPr lang="en-US" b="1" i="1" dirty="0" smtClean="0">
                <a:solidFill>
                  <a:srgbClr val="7030A0"/>
                </a:solidFill>
              </a:rPr>
              <a:t> </a:t>
            </a:r>
            <a:r>
              <a:rPr lang="en-US" b="1" i="1" dirty="0" err="1" smtClean="0">
                <a:solidFill>
                  <a:srgbClr val="7030A0"/>
                </a:solidFill>
              </a:rPr>
              <a:t>riwayat</a:t>
            </a:r>
            <a:r>
              <a:rPr lang="en-US" b="1" i="1" dirty="0" smtClean="0">
                <a:solidFill>
                  <a:srgbClr val="7030A0"/>
                </a:solidFill>
              </a:rPr>
              <a:t> </a:t>
            </a:r>
            <a:r>
              <a:rPr lang="en-US" b="1" i="1" dirty="0">
                <a:solidFill>
                  <a:srgbClr val="7030A0"/>
                </a:solidFill>
              </a:rPr>
              <a:t>Muslim)</a:t>
            </a:r>
          </a:p>
        </p:txBody>
      </p:sp>
    </p:spTree>
    <p:extLst>
      <p:ext uri="{BB962C8B-B14F-4D97-AF65-F5344CB8AC3E}">
        <p14:creationId xmlns:p14="http://schemas.microsoft.com/office/powerpoint/2010/main" val="409640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43000" y="1626870"/>
            <a:ext cx="7315200" cy="41643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ln w="1905"/>
                <a:solidFill>
                  <a:schemeClr val="accent5">
                    <a:lumMod val="50000"/>
                  </a:schemeClr>
                </a:solidFill>
                <a:effectLst>
                  <a:innerShdw blurRad="69850" dist="43180" dir="5400000">
                    <a:srgbClr val="000000">
                      <a:alpha val="65000"/>
                    </a:srgbClr>
                  </a:innerShdw>
                </a:effectLst>
              </a:rPr>
              <a:t>Zakat menjadi naungan yang akan melindungi pengeluarnya dari kepanasan di hari Qiamat nanti</a:t>
            </a:r>
            <a:endParaRPr lang="en-US" sz="3600" b="1" dirty="0">
              <a:ln w="1905"/>
              <a:solidFill>
                <a:schemeClr val="accent5">
                  <a:lumMod val="50000"/>
                </a:schemeClr>
              </a:solidFill>
              <a:effectLst>
                <a:innerShdw blurRad="69850" dist="43180" dir="5400000">
                  <a:srgbClr val="000000">
                    <a:alpha val="65000"/>
                  </a:srgbClr>
                </a:innerShdw>
              </a:effectLst>
            </a:endParaRPr>
          </a:p>
        </p:txBody>
      </p:sp>
      <p:sp>
        <p:nvSpPr>
          <p:cNvPr id="12" name="Cloud 11"/>
          <p:cNvSpPr/>
          <p:nvPr/>
        </p:nvSpPr>
        <p:spPr>
          <a:xfrm>
            <a:off x="1325880" y="1676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2" name="Curved Right Arrow 1"/>
          <p:cNvSpPr/>
          <p:nvPr/>
        </p:nvSpPr>
        <p:spPr>
          <a:xfrm>
            <a:off x="495300" y="685800"/>
            <a:ext cx="1028700" cy="1295400"/>
          </a:xfrm>
          <a:prstGeom prst="curvedRightArrow">
            <a:avLst>
              <a:gd name="adj1" fmla="val 25000"/>
              <a:gd name="adj2" fmla="val 50000"/>
              <a:gd name="adj3" fmla="val 2944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3" name="Horizontal Scroll 2"/>
          <p:cNvSpPr/>
          <p:nvPr/>
        </p:nvSpPr>
        <p:spPr>
          <a:xfrm>
            <a:off x="838200" y="152400"/>
            <a:ext cx="7646670" cy="990600"/>
          </a:xfrm>
          <a:prstGeom prst="horizontalScroll">
            <a:avLst>
              <a:gd name="adj" fmla="val 1711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Kelebihan orang-orang yang menunaikan zakat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26787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Plaque 3"/>
          <p:cNvSpPr/>
          <p:nvPr/>
        </p:nvSpPr>
        <p:spPr>
          <a:xfrm>
            <a:off x="457200" y="304800"/>
            <a:ext cx="8382000" cy="685800"/>
          </a:xfrm>
          <a:prstGeom prst="plaque">
            <a:avLst>
              <a:gd name="adj" fmla="val 5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Sabda</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Muhammad SAW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14400" y="4145340"/>
            <a:ext cx="7467600" cy="1569660"/>
          </a:xfrm>
          <a:prstGeom prst="rect">
            <a:avLst/>
          </a:prstGeom>
        </p:spPr>
        <p:txBody>
          <a:bodyPr wrap="square">
            <a:spAutoFit/>
          </a:bodyPr>
          <a:lstStyle/>
          <a:p>
            <a:pPr algn="just"/>
            <a:r>
              <a:rPr lang="en-US" sz="3200" b="1" dirty="0"/>
              <a:t>Yang </a:t>
            </a:r>
            <a:r>
              <a:rPr lang="en-US" sz="3200" b="1" dirty="0" err="1"/>
              <a:t>bermaksud</a:t>
            </a:r>
            <a:r>
              <a:rPr lang="en-US" sz="3200" b="1" dirty="0"/>
              <a:t> : </a:t>
            </a:r>
            <a:r>
              <a:rPr lang="sv-SE" sz="3200" b="1" dirty="0">
                <a:solidFill>
                  <a:srgbClr val="002060"/>
                </a:solidFill>
              </a:rPr>
              <a:t>Tiap-tiap orang berteduh di bawah naungan sedekahnya hingga selesai penghitungan di kalangan manusia.</a:t>
            </a:r>
            <a:endParaRPr lang="en-US" sz="3200" b="1" dirty="0">
              <a:solidFill>
                <a:srgbClr val="002060"/>
              </a:solidFill>
            </a:endParaRPr>
          </a:p>
        </p:txBody>
      </p:sp>
      <p:sp>
        <p:nvSpPr>
          <p:cNvPr id="2" name="Rectangle 1"/>
          <p:cNvSpPr/>
          <p:nvPr/>
        </p:nvSpPr>
        <p:spPr>
          <a:xfrm>
            <a:off x="1269670" y="975479"/>
            <a:ext cx="6731330" cy="3139321"/>
          </a:xfrm>
          <a:prstGeom prst="rect">
            <a:avLst/>
          </a:prstGeom>
        </p:spPr>
        <p:txBody>
          <a:bodyPr wrap="non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rtl="1">
              <a:lnSpc>
                <a:spcPct val="150000"/>
              </a:lnSpc>
            </a:pPr>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كُلُّ امْرِئٍ فِيْ ظِلِّ </a:t>
            </a:r>
            <a:r>
              <a:rPr lang="ar-SA"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صَدَقَتِهِ</a:t>
            </a:r>
            <a:endPar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lnSpc>
                <a:spcPct val="150000"/>
              </a:lnSpc>
            </a:pPr>
            <a:r>
              <a:rPr lang="ar-SA"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حَتَّى يَقْضِيَ بَيْنَ النَّاسِ</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5185316" y="6172200"/>
            <a:ext cx="3272884" cy="369332"/>
          </a:xfrm>
          <a:prstGeom prst="rect">
            <a:avLst/>
          </a:prstGeom>
        </p:spPr>
        <p:txBody>
          <a:bodyPr wrap="none">
            <a:spAutoFit/>
          </a:bodyPr>
          <a:lstStyle/>
          <a:p>
            <a:r>
              <a:rPr lang="en-US" b="1" i="1" dirty="0">
                <a:solidFill>
                  <a:srgbClr val="7030A0"/>
                </a:solidFill>
              </a:rPr>
              <a:t> </a:t>
            </a:r>
            <a:r>
              <a:rPr lang="en-US" b="1" i="1" dirty="0" smtClean="0">
                <a:solidFill>
                  <a:srgbClr val="7030A0"/>
                </a:solidFill>
              </a:rPr>
              <a:t>(</a:t>
            </a:r>
            <a:r>
              <a:rPr lang="en-US" b="1" i="1" dirty="0" err="1" smtClean="0">
                <a:solidFill>
                  <a:srgbClr val="7030A0"/>
                </a:solidFill>
              </a:rPr>
              <a:t>Hadis</a:t>
            </a:r>
            <a:r>
              <a:rPr lang="en-US" b="1" i="1" dirty="0" smtClean="0">
                <a:solidFill>
                  <a:srgbClr val="7030A0"/>
                </a:solidFill>
              </a:rPr>
              <a:t> </a:t>
            </a:r>
            <a:r>
              <a:rPr lang="en-US" b="1" i="1" dirty="0" err="1" smtClean="0">
                <a:solidFill>
                  <a:srgbClr val="7030A0"/>
                </a:solidFill>
              </a:rPr>
              <a:t>riwayat</a:t>
            </a:r>
            <a:r>
              <a:rPr lang="en-US" b="1" i="1" dirty="0" smtClean="0">
                <a:solidFill>
                  <a:srgbClr val="7030A0"/>
                </a:solidFill>
              </a:rPr>
              <a:t> </a:t>
            </a:r>
            <a:r>
              <a:rPr lang="en-US" b="1" i="1" dirty="0" err="1" smtClean="0">
                <a:solidFill>
                  <a:srgbClr val="7030A0"/>
                </a:solidFill>
              </a:rPr>
              <a:t>Ibnu</a:t>
            </a:r>
            <a:r>
              <a:rPr lang="en-US" b="1" i="1" dirty="0" smtClean="0">
                <a:solidFill>
                  <a:srgbClr val="7030A0"/>
                </a:solidFill>
              </a:rPr>
              <a:t> </a:t>
            </a:r>
            <a:r>
              <a:rPr lang="en-US" b="1" i="1" dirty="0" err="1" smtClean="0">
                <a:solidFill>
                  <a:srgbClr val="7030A0"/>
                </a:solidFill>
              </a:rPr>
              <a:t>Khuzaimah</a:t>
            </a:r>
            <a:r>
              <a:rPr lang="en-US" b="1" i="1" dirty="0" smtClean="0">
                <a:solidFill>
                  <a:srgbClr val="7030A0"/>
                </a:solidFill>
              </a:rPr>
              <a:t>)</a:t>
            </a:r>
            <a:endParaRPr lang="en-US" b="1" i="1" dirty="0">
              <a:solidFill>
                <a:srgbClr val="7030A0"/>
              </a:solidFill>
            </a:endParaRPr>
          </a:p>
        </p:txBody>
      </p:sp>
    </p:spTree>
    <p:extLst>
      <p:ext uri="{BB962C8B-B14F-4D97-AF65-F5344CB8AC3E}">
        <p14:creationId xmlns:p14="http://schemas.microsoft.com/office/powerpoint/2010/main" val="2274544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43000" y="1626870"/>
            <a:ext cx="7315200" cy="41643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3600" b="1" dirty="0" smtClean="0">
                <a:ln w="1905"/>
                <a:solidFill>
                  <a:schemeClr val="accent5">
                    <a:lumMod val="50000"/>
                  </a:schemeClr>
                </a:solidFill>
                <a:effectLst>
                  <a:innerShdw blurRad="69850" dist="43180" dir="5400000">
                    <a:srgbClr val="000000">
                      <a:alpha val="65000"/>
                    </a:srgbClr>
                  </a:innerShdw>
                </a:effectLst>
              </a:rPr>
              <a:t>Zakat </a:t>
            </a:r>
            <a:r>
              <a:rPr lang="sv-SE" sz="3600" b="1" dirty="0">
                <a:ln w="1905"/>
                <a:solidFill>
                  <a:schemeClr val="accent5">
                    <a:lumMod val="50000"/>
                  </a:schemeClr>
                </a:solidFill>
                <a:effectLst>
                  <a:innerShdw blurRad="69850" dist="43180" dir="5400000">
                    <a:srgbClr val="000000">
                      <a:alpha val="65000"/>
                    </a:srgbClr>
                  </a:innerShdw>
                </a:effectLst>
              </a:rPr>
              <a:t>menyemai sifat pemurah kepada pengeluarnya dan menghindarkannya dari sifat bakhil, mementingkan diri dan sebagainya</a:t>
            </a:r>
            <a:endParaRPr lang="en-US" sz="3600" b="1" dirty="0">
              <a:ln w="1905"/>
              <a:solidFill>
                <a:schemeClr val="accent5">
                  <a:lumMod val="50000"/>
                </a:schemeClr>
              </a:solidFill>
              <a:effectLst>
                <a:innerShdw blurRad="69850" dist="43180" dir="5400000">
                  <a:srgbClr val="000000">
                    <a:alpha val="65000"/>
                  </a:srgbClr>
                </a:innerShdw>
              </a:effectLst>
            </a:endParaRPr>
          </a:p>
        </p:txBody>
      </p:sp>
      <p:sp>
        <p:nvSpPr>
          <p:cNvPr id="12" name="Cloud 11"/>
          <p:cNvSpPr/>
          <p:nvPr/>
        </p:nvSpPr>
        <p:spPr>
          <a:xfrm>
            <a:off x="1325880" y="1676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2" name="Curved Right Arrow 1"/>
          <p:cNvSpPr/>
          <p:nvPr/>
        </p:nvSpPr>
        <p:spPr>
          <a:xfrm>
            <a:off x="495300" y="685800"/>
            <a:ext cx="1028700" cy="1295400"/>
          </a:xfrm>
          <a:prstGeom prst="curvedRightArrow">
            <a:avLst>
              <a:gd name="adj1" fmla="val 25000"/>
              <a:gd name="adj2" fmla="val 50000"/>
              <a:gd name="adj3" fmla="val 2944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3" name="Horizontal Scroll 2"/>
          <p:cNvSpPr/>
          <p:nvPr/>
        </p:nvSpPr>
        <p:spPr>
          <a:xfrm>
            <a:off x="838200" y="152400"/>
            <a:ext cx="7646670" cy="990600"/>
          </a:xfrm>
          <a:prstGeom prst="horizontalScroll">
            <a:avLst>
              <a:gd name="adj" fmla="val 1711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Kelebihan orang-orang yang menunaikan zakat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2873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43000" y="1626870"/>
            <a:ext cx="7315200" cy="41643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3600" b="1" dirty="0">
                <a:ln w="1905"/>
                <a:solidFill>
                  <a:schemeClr val="accent5">
                    <a:lumMod val="50000"/>
                  </a:schemeClr>
                </a:solidFill>
                <a:effectLst>
                  <a:innerShdw blurRad="69850" dist="43180" dir="5400000">
                    <a:srgbClr val="000000">
                      <a:alpha val="65000"/>
                    </a:srgbClr>
                  </a:innerShdw>
                </a:effectLst>
              </a:rPr>
              <a:t>Zakat dapat mengundang rahmat Allah serta menghindarkan pengeluarnya dan masyarakat dari sebarang bala dan </a:t>
            </a:r>
            <a:r>
              <a:rPr lang="sv-SE" sz="3600" b="1" dirty="0" smtClean="0">
                <a:ln w="1905"/>
                <a:solidFill>
                  <a:schemeClr val="accent5">
                    <a:lumMod val="50000"/>
                  </a:schemeClr>
                </a:solidFill>
                <a:effectLst>
                  <a:innerShdw blurRad="69850" dist="43180" dir="5400000">
                    <a:srgbClr val="000000">
                      <a:alpha val="65000"/>
                    </a:srgbClr>
                  </a:innerShdw>
                </a:effectLst>
              </a:rPr>
              <a:t>musibah</a:t>
            </a:r>
            <a:endParaRPr lang="en-US" sz="3600" b="1" dirty="0">
              <a:ln w="1905"/>
              <a:solidFill>
                <a:schemeClr val="accent5">
                  <a:lumMod val="50000"/>
                </a:schemeClr>
              </a:solidFill>
              <a:effectLst>
                <a:innerShdw blurRad="69850" dist="43180" dir="5400000">
                  <a:srgbClr val="000000">
                    <a:alpha val="65000"/>
                  </a:srgbClr>
                </a:innerShdw>
              </a:effectLst>
            </a:endParaRPr>
          </a:p>
        </p:txBody>
      </p:sp>
      <p:sp>
        <p:nvSpPr>
          <p:cNvPr id="12" name="Cloud 11"/>
          <p:cNvSpPr/>
          <p:nvPr/>
        </p:nvSpPr>
        <p:spPr>
          <a:xfrm>
            <a:off x="1325880" y="1676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2" name="Curved Right Arrow 1"/>
          <p:cNvSpPr/>
          <p:nvPr/>
        </p:nvSpPr>
        <p:spPr>
          <a:xfrm>
            <a:off x="495300" y="685800"/>
            <a:ext cx="1028700" cy="1295400"/>
          </a:xfrm>
          <a:prstGeom prst="curvedRightArrow">
            <a:avLst>
              <a:gd name="adj1" fmla="val 25000"/>
              <a:gd name="adj2" fmla="val 50000"/>
              <a:gd name="adj3" fmla="val 2944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3" name="Horizontal Scroll 2"/>
          <p:cNvSpPr/>
          <p:nvPr/>
        </p:nvSpPr>
        <p:spPr>
          <a:xfrm>
            <a:off x="838200" y="152400"/>
            <a:ext cx="7646670" cy="990600"/>
          </a:xfrm>
          <a:prstGeom prst="horizontalScroll">
            <a:avLst>
              <a:gd name="adj" fmla="val 1711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Kelebihan orang-orang yang menunaikan zakat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7607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878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43000" y="1626870"/>
            <a:ext cx="7315200" cy="41643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00" b="1" dirty="0" smtClean="0">
              <a:ln w="1905"/>
              <a:solidFill>
                <a:schemeClr val="accent5">
                  <a:lumMod val="50000"/>
                </a:schemeClr>
              </a:solidFill>
              <a:effectLst>
                <a:innerShdw blurRad="69850" dist="43180" dir="5400000">
                  <a:srgbClr val="000000">
                    <a:alpha val="65000"/>
                  </a:srgbClr>
                </a:innerShdw>
              </a:effectLst>
            </a:endParaRPr>
          </a:p>
          <a:p>
            <a:pPr algn="ctr"/>
            <a:r>
              <a:rPr lang="sv-SE" sz="4800" b="1" dirty="0">
                <a:ln w="1905"/>
                <a:solidFill>
                  <a:schemeClr val="accent5">
                    <a:lumMod val="50000"/>
                  </a:schemeClr>
                </a:solidFill>
                <a:effectLst>
                  <a:innerShdw blurRad="69850" dist="43180" dir="5400000">
                    <a:srgbClr val="000000">
                      <a:alpha val="65000"/>
                    </a:srgbClr>
                  </a:innerShdw>
                </a:effectLst>
              </a:rPr>
              <a:t>Zakat boleh menghapuskan dosa</a:t>
            </a:r>
            <a:endParaRPr lang="en-US" sz="4800" b="1" dirty="0">
              <a:ln w="1905"/>
              <a:solidFill>
                <a:schemeClr val="accent5">
                  <a:lumMod val="50000"/>
                </a:schemeClr>
              </a:solidFill>
              <a:effectLst>
                <a:innerShdw blurRad="69850" dist="43180" dir="5400000">
                  <a:srgbClr val="000000">
                    <a:alpha val="65000"/>
                  </a:srgbClr>
                </a:innerShdw>
              </a:effectLst>
            </a:endParaRPr>
          </a:p>
        </p:txBody>
      </p:sp>
      <p:sp>
        <p:nvSpPr>
          <p:cNvPr id="12" name="Cloud 11"/>
          <p:cNvSpPr/>
          <p:nvPr/>
        </p:nvSpPr>
        <p:spPr>
          <a:xfrm>
            <a:off x="1325880" y="16764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2" name="Curved Right Arrow 1"/>
          <p:cNvSpPr/>
          <p:nvPr/>
        </p:nvSpPr>
        <p:spPr>
          <a:xfrm>
            <a:off x="495300" y="685800"/>
            <a:ext cx="1028700" cy="1295400"/>
          </a:xfrm>
          <a:prstGeom prst="curvedRightArrow">
            <a:avLst>
              <a:gd name="adj1" fmla="val 25000"/>
              <a:gd name="adj2" fmla="val 50000"/>
              <a:gd name="adj3" fmla="val 2944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3" name="Horizontal Scroll 2"/>
          <p:cNvSpPr/>
          <p:nvPr/>
        </p:nvSpPr>
        <p:spPr>
          <a:xfrm>
            <a:off x="838200" y="152400"/>
            <a:ext cx="7646670" cy="990600"/>
          </a:xfrm>
          <a:prstGeom prst="horizontalScroll">
            <a:avLst>
              <a:gd name="adj" fmla="val 1711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Kelebihan orang-orang yang menunaikan zakat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48792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Plaque 3"/>
          <p:cNvSpPr/>
          <p:nvPr/>
        </p:nvSpPr>
        <p:spPr>
          <a:xfrm>
            <a:off x="457200" y="304800"/>
            <a:ext cx="8382000" cy="685800"/>
          </a:xfrm>
          <a:prstGeom prst="plaque">
            <a:avLst>
              <a:gd name="adj" fmla="val 5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Sabda</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Muhammad SAW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14400" y="4297740"/>
            <a:ext cx="7467600" cy="1569660"/>
          </a:xfrm>
          <a:prstGeom prst="rect">
            <a:avLst/>
          </a:prstGeom>
        </p:spPr>
        <p:txBody>
          <a:bodyPr wrap="square">
            <a:spAutoFit/>
          </a:bodyPr>
          <a:lstStyle/>
          <a:p>
            <a:pPr algn="just"/>
            <a:r>
              <a:rPr lang="en-US" sz="3200" b="1" dirty="0"/>
              <a:t>Yang </a:t>
            </a:r>
            <a:r>
              <a:rPr lang="en-US" sz="3200" b="1" dirty="0" err="1"/>
              <a:t>bermaksud</a:t>
            </a:r>
            <a:r>
              <a:rPr lang="en-US" sz="3200" b="1" dirty="0"/>
              <a:t> : </a:t>
            </a:r>
            <a:r>
              <a:rPr lang="sv-SE" sz="3200" b="1" dirty="0">
                <a:solidFill>
                  <a:srgbClr val="002060"/>
                </a:solidFill>
              </a:rPr>
              <a:t>Puasa itu perisai dan sedekah itu memadamkan kesalahan seperti air memadamkan api.</a:t>
            </a:r>
            <a:endParaRPr lang="en-US" sz="3200" b="1" dirty="0">
              <a:solidFill>
                <a:srgbClr val="002060"/>
              </a:solidFill>
            </a:endParaRPr>
          </a:p>
        </p:txBody>
      </p:sp>
      <p:sp>
        <p:nvSpPr>
          <p:cNvPr id="2" name="Rectangle 1"/>
          <p:cNvSpPr/>
          <p:nvPr/>
        </p:nvSpPr>
        <p:spPr>
          <a:xfrm>
            <a:off x="426490" y="1139498"/>
            <a:ext cx="8417689" cy="2975302"/>
          </a:xfrm>
          <a:prstGeom prst="rect">
            <a:avLst/>
          </a:prstGeom>
        </p:spPr>
        <p:txBody>
          <a:bodyPr wrap="non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rtl="1">
              <a:lnSpc>
                <a:spcPct val="150000"/>
              </a:lnSpc>
            </a:pPr>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اَلصَّوْمُ جُنَّةٌ وَالصَّدَقَةُ </a:t>
            </a:r>
            <a:r>
              <a:rPr lang="ar-SA"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تُطْفِئُ</a:t>
            </a:r>
            <a:endPar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lnSpc>
                <a:spcPct val="150000"/>
              </a:lnSpc>
            </a:pPr>
            <a:r>
              <a:rPr lang="ar-SA"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الْخَطِيْئَةَ كَمَا يُطْفِئُ الْمَاءُ النَّارَ</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5791200" y="6172200"/>
            <a:ext cx="2680542" cy="369332"/>
          </a:xfrm>
          <a:prstGeom prst="rect">
            <a:avLst/>
          </a:prstGeom>
        </p:spPr>
        <p:txBody>
          <a:bodyPr wrap="none">
            <a:spAutoFit/>
          </a:bodyPr>
          <a:lstStyle/>
          <a:p>
            <a:r>
              <a:rPr lang="en-US" b="1" i="1" dirty="0">
                <a:solidFill>
                  <a:srgbClr val="7030A0"/>
                </a:solidFill>
              </a:rPr>
              <a:t> </a:t>
            </a:r>
            <a:r>
              <a:rPr lang="en-US" b="1" i="1" dirty="0" smtClean="0">
                <a:solidFill>
                  <a:srgbClr val="7030A0"/>
                </a:solidFill>
              </a:rPr>
              <a:t>(</a:t>
            </a:r>
            <a:r>
              <a:rPr lang="en-US" b="1" i="1" dirty="0" err="1" smtClean="0">
                <a:solidFill>
                  <a:srgbClr val="7030A0"/>
                </a:solidFill>
              </a:rPr>
              <a:t>Hadis</a:t>
            </a:r>
            <a:r>
              <a:rPr lang="en-US" b="1" i="1" dirty="0" smtClean="0">
                <a:solidFill>
                  <a:srgbClr val="7030A0"/>
                </a:solidFill>
              </a:rPr>
              <a:t> </a:t>
            </a:r>
            <a:r>
              <a:rPr lang="en-US" b="1" i="1" dirty="0" err="1" smtClean="0">
                <a:solidFill>
                  <a:srgbClr val="7030A0"/>
                </a:solidFill>
              </a:rPr>
              <a:t>riwayat</a:t>
            </a:r>
            <a:r>
              <a:rPr lang="en-US" b="1" i="1" dirty="0" smtClean="0">
                <a:solidFill>
                  <a:srgbClr val="7030A0"/>
                </a:solidFill>
              </a:rPr>
              <a:t> </a:t>
            </a:r>
            <a:r>
              <a:rPr lang="en-US" b="1" i="1" dirty="0" smtClean="0">
                <a:solidFill>
                  <a:srgbClr val="7030A0"/>
                </a:solidFill>
              </a:rPr>
              <a:t>at-</a:t>
            </a:r>
            <a:r>
              <a:rPr lang="en-US" b="1" i="1" dirty="0" err="1" smtClean="0">
                <a:solidFill>
                  <a:srgbClr val="7030A0"/>
                </a:solidFill>
              </a:rPr>
              <a:t>Tirmizi</a:t>
            </a:r>
            <a:r>
              <a:rPr lang="en-US" b="1" i="1" smtClean="0">
                <a:solidFill>
                  <a:srgbClr val="7030A0"/>
                </a:solidFill>
              </a:rPr>
              <a:t>)</a:t>
            </a:r>
            <a:endParaRPr lang="en-US" b="1" i="1" dirty="0">
              <a:solidFill>
                <a:srgbClr val="7030A0"/>
              </a:solidFill>
            </a:endParaRPr>
          </a:p>
        </p:txBody>
      </p:sp>
    </p:spTree>
    <p:extLst>
      <p:ext uri="{BB962C8B-B14F-4D97-AF65-F5344CB8AC3E}">
        <p14:creationId xmlns:p14="http://schemas.microsoft.com/office/powerpoint/2010/main" val="717376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066800" y="228600"/>
            <a:ext cx="7162800" cy="609600"/>
          </a:xfrm>
          <a:prstGeom prst="snip2DiagRect">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 Mazhab Syafie </a:t>
            </a:r>
            <a:endParaRPr lang="en-US" sz="2800" dirty="0"/>
          </a:p>
        </p:txBody>
      </p:sp>
      <p:sp>
        <p:nvSpPr>
          <p:cNvPr id="7" name="Rectangle 6"/>
          <p:cNvSpPr/>
          <p:nvPr/>
        </p:nvSpPr>
        <p:spPr>
          <a:xfrm>
            <a:off x="1143000" y="990600"/>
            <a:ext cx="7239000" cy="1384995"/>
          </a:xfrm>
          <a:prstGeom prst="rect">
            <a:avLst/>
          </a:prstGeom>
          <a:solidFill>
            <a:schemeClr val="bg1">
              <a:alpha val="85000"/>
            </a:schemeClr>
          </a:solidFill>
          <a:ln w="38100">
            <a:solidFill>
              <a:schemeClr val="tx1"/>
            </a:solidFill>
          </a:ln>
        </p:spPr>
        <p:txBody>
          <a:bodyPr wrap="square">
            <a:spAutoFit/>
          </a:bodyPr>
          <a:lstStyle/>
          <a:p>
            <a:pPr algn="ct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Zakat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wajib</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diagihkan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semua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golongan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asnaf</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terdapat</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di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dalam</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sesuatu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kawasan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berkenaan</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Striped Right Arrow 8"/>
          <p:cNvSpPr/>
          <p:nvPr/>
        </p:nvSpPr>
        <p:spPr>
          <a:xfrm rot="5400000">
            <a:off x="4192905" y="2436495"/>
            <a:ext cx="1139190" cy="990600"/>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Rounded Rectangle 9"/>
          <p:cNvSpPr/>
          <p:nvPr/>
        </p:nvSpPr>
        <p:spPr>
          <a:xfrm>
            <a:off x="685800" y="3581400"/>
            <a:ext cx="8077200" cy="2743200"/>
          </a:xfrm>
          <a:prstGeom prst="roundRect">
            <a:avLst/>
          </a:prstGeom>
          <a:solidFill>
            <a:schemeClr val="tx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Jika kita mengagihkan sendiri zakat kepada beberapa golongan asnaf sedangkan masih ada golongan asnaf yang tertinggal, maka wajib ke atas pengeluarnya mengganti semula dengan hartanya yang lain sebanyak jumlah yang penerima berkenaan </a:t>
            </a: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berhak</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05707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4000"/>
          </a:stretch>
        </a:blipFill>
        <a:effectLst/>
      </p:bgPr>
    </p:bg>
    <p:spTree>
      <p:nvGrpSpPr>
        <p:cNvPr id="1" name=""/>
        <p:cNvGrpSpPr/>
        <p:nvPr/>
      </p:nvGrpSpPr>
      <p:grpSpPr>
        <a:xfrm>
          <a:off x="0" y="0"/>
          <a:ext cx="0" cy="0"/>
          <a:chOff x="0" y="0"/>
          <a:chExt cx="0" cy="0"/>
        </a:xfrm>
      </p:grpSpPr>
      <p:sp>
        <p:nvSpPr>
          <p:cNvPr id="2" name="Curved Left Arrow 1"/>
          <p:cNvSpPr/>
          <p:nvPr/>
        </p:nvSpPr>
        <p:spPr>
          <a:xfrm>
            <a:off x="7322820" y="838200"/>
            <a:ext cx="1287780" cy="2895600"/>
          </a:xfrm>
          <a:prstGeom prst="curved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7" name="Rectangle 6"/>
          <p:cNvSpPr/>
          <p:nvPr/>
        </p:nvSpPr>
        <p:spPr>
          <a:xfrm>
            <a:off x="1905000" y="443805"/>
            <a:ext cx="5562600" cy="1200329"/>
          </a:xfrm>
          <a:prstGeom prst="rect">
            <a:avLst/>
          </a:prstGeom>
          <a:solidFill>
            <a:schemeClr val="bg1">
              <a:alpha val="85000"/>
            </a:schemeClr>
          </a:solidFill>
          <a:ln w="38100">
            <a:solidFill>
              <a:schemeClr val="accent6">
                <a:lumMod val="75000"/>
              </a:schemeClr>
            </a:solidFill>
          </a:ln>
        </p:spPr>
        <p:txBody>
          <a:bodyPr wrap="square">
            <a:spAutoFit/>
          </a:bodyPr>
          <a:lstStyle/>
          <a:p>
            <a:pPr algn="ct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memudahkan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pengagihan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tersebut</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serta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memastikan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zakat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sampai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semua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golongan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asnaf</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ounded Rectangle 9"/>
          <p:cNvSpPr/>
          <p:nvPr/>
        </p:nvSpPr>
        <p:spPr>
          <a:xfrm>
            <a:off x="685800" y="2133600"/>
            <a:ext cx="6637020" cy="2590800"/>
          </a:xfrm>
          <a:prstGeom prst="roundRect">
            <a:avLst/>
          </a:prstGeom>
          <a:solidFill>
            <a:srgbClr val="20431D"/>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r>
              <a:rPr lang="sv-S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endaklah </a:t>
            </a: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zakat tersebut diserahkan atau dibayar kepada pihak pengurusan zakat </a:t>
            </a:r>
            <a:r>
              <a:rPr lang="sv-SE"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Majlis Agama Islam Dan Adat Melayu Terengganu (MAIDAM) </a:t>
            </a:r>
            <a:r>
              <a:rPr lang="sv-S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atau mana-mana amil yang dilantik oleh </a:t>
            </a:r>
            <a:r>
              <a:rPr lang="sv-SE"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MAIDAM</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Snip Diagonal Corner Rectangle 7"/>
          <p:cNvSpPr/>
          <p:nvPr/>
        </p:nvSpPr>
        <p:spPr>
          <a:xfrm>
            <a:off x="228600" y="5029200"/>
            <a:ext cx="8839200" cy="1676400"/>
          </a:xfrm>
          <a:prstGeom prst="snip2DiagRect">
            <a:avLst>
              <a:gd name="adj1" fmla="val 39091"/>
              <a:gd name="adj2" fmla="val 40250"/>
            </a:avLst>
          </a:prstGeom>
          <a:ln w="444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sv-S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 </a:t>
            </a:r>
            <a:r>
              <a:rPr lang="sv-SE"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pihak ulul amri memerintahkan supaya zakat diserahkan atau dibayar kepada pihak pengurusan zakat yang dilantik oleh pemerintah maka hukumnya adalah wajib ditaati dan </a:t>
            </a:r>
            <a:r>
              <a:rPr lang="sv-S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dipatuhi</a:t>
            </a:r>
            <a:endParaRPr lang="en-US" sz="2200" dirty="0"/>
          </a:p>
        </p:txBody>
      </p:sp>
    </p:spTree>
    <p:extLst>
      <p:ext uri="{BB962C8B-B14F-4D97-AF65-F5344CB8AC3E}">
        <p14:creationId xmlns:p14="http://schemas.microsoft.com/office/powerpoint/2010/main" val="298552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4000"/>
          </a:stretch>
        </a:blipFill>
        <a:effectLst/>
      </p:bgPr>
    </p:bg>
    <p:spTree>
      <p:nvGrpSpPr>
        <p:cNvPr id="1" name=""/>
        <p:cNvGrpSpPr/>
        <p:nvPr/>
      </p:nvGrpSpPr>
      <p:grpSpPr>
        <a:xfrm>
          <a:off x="0" y="0"/>
          <a:ext cx="0" cy="0"/>
          <a:chOff x="0" y="0"/>
          <a:chExt cx="0" cy="0"/>
        </a:xfrm>
      </p:grpSpPr>
      <p:sp>
        <p:nvSpPr>
          <p:cNvPr id="7" name="Rectangle 6"/>
          <p:cNvSpPr/>
          <p:nvPr/>
        </p:nvSpPr>
        <p:spPr>
          <a:xfrm>
            <a:off x="304800" y="228600"/>
            <a:ext cx="8610600" cy="830997"/>
          </a:xfrm>
          <a:prstGeom prst="rect">
            <a:avLst/>
          </a:prstGeom>
          <a:solidFill>
            <a:schemeClr val="bg1">
              <a:alpha val="85000"/>
            </a:schemeClr>
          </a:solidFill>
          <a:ln w="38100">
            <a:solidFill>
              <a:schemeClr val="accent6">
                <a:lumMod val="75000"/>
              </a:schemeClr>
            </a:solidFill>
          </a:ln>
        </p:spPr>
        <p:txBody>
          <a:bodyPr wrap="square">
            <a:spAutoFit/>
          </a:bodyPr>
          <a:lstStyle/>
          <a:p>
            <a:pPr algn="ct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Jumlah</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kutipan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pengagihan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zakat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oleh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MAIDAM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bermula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2400" b="1" dirty="0" smtClean="0">
                <a:ln w="1905"/>
                <a:solidFill>
                  <a:srgbClr val="002060"/>
                </a:solidFill>
                <a:effectLst>
                  <a:innerShdw blurRad="69850" dist="43180" dir="5400000">
                    <a:srgbClr val="000000">
                      <a:alpha val="65000"/>
                    </a:srgbClr>
                  </a:innerShdw>
                </a:effectLst>
              </a:rPr>
              <a:t>1 </a:t>
            </a:r>
            <a:r>
              <a:rPr lang="en-US" sz="2400" b="1" dirty="0" err="1">
                <a:ln w="1905"/>
                <a:solidFill>
                  <a:srgbClr val="002060"/>
                </a:solidFill>
                <a:effectLst>
                  <a:innerShdw blurRad="69850" dist="43180" dir="5400000">
                    <a:srgbClr val="000000">
                      <a:alpha val="65000"/>
                    </a:srgbClr>
                  </a:innerShdw>
                </a:effectLst>
              </a:rPr>
              <a:t>Januari</a:t>
            </a:r>
            <a:r>
              <a:rPr lang="en-US" sz="2400" b="1" dirty="0">
                <a:ln w="1905"/>
                <a:solidFill>
                  <a:srgbClr val="002060"/>
                </a:solidFill>
                <a:effectLst>
                  <a:innerShdw blurRad="69850" dist="43180" dir="5400000">
                    <a:srgbClr val="000000">
                      <a:alpha val="65000"/>
                    </a:srgbClr>
                  </a:innerShdw>
                </a:effectLst>
              </a:rPr>
              <a:t> 2022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hingga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a:ln w="1905"/>
                <a:solidFill>
                  <a:srgbClr val="002060"/>
                </a:solidFill>
                <a:effectLst>
                  <a:innerShdw blurRad="69850" dist="43180" dir="5400000">
                    <a:srgbClr val="000000">
                      <a:alpha val="65000"/>
                    </a:srgbClr>
                  </a:innerShdw>
                </a:effectLst>
              </a:rPr>
              <a:t>15 November </a:t>
            </a:r>
            <a:r>
              <a:rPr lang="en-US" sz="2400" b="1" dirty="0" smtClean="0">
                <a:ln w="1905"/>
                <a:solidFill>
                  <a:srgbClr val="002060"/>
                </a:solidFill>
                <a:effectLst>
                  <a:innerShdw blurRad="69850" dist="43180" dir="5400000">
                    <a:srgbClr val="000000">
                      <a:alpha val="65000"/>
                    </a:srgbClr>
                  </a:innerShdw>
                </a:effectLst>
              </a:rPr>
              <a:t>2022</a:t>
            </a:r>
            <a:endParaRPr lang="en-US" sz="2400" b="1" dirty="0">
              <a:ln w="1905"/>
              <a:solidFill>
                <a:srgbClr val="002060"/>
              </a:solidFill>
              <a:effectLst>
                <a:innerShdw blurRad="69850" dist="43180" dir="5400000">
                  <a:srgbClr val="000000">
                    <a:alpha val="65000"/>
                  </a:srgbClr>
                </a:innerShdw>
              </a:effectLst>
            </a:endParaRPr>
          </a:p>
        </p:txBody>
      </p:sp>
      <p:sp>
        <p:nvSpPr>
          <p:cNvPr id="8" name="Snip Diagonal Corner Rectangle 7"/>
          <p:cNvSpPr/>
          <p:nvPr/>
        </p:nvSpPr>
        <p:spPr>
          <a:xfrm>
            <a:off x="3657600" y="1447800"/>
            <a:ext cx="5257800" cy="1676400"/>
          </a:xfrm>
          <a:prstGeom prst="snip2DiagRect">
            <a:avLst>
              <a:gd name="adj1" fmla="val 28864"/>
              <a:gd name="adj2" fmla="val 28659"/>
            </a:avLst>
          </a:prstGeom>
          <a:ln w="444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 Ratus Enam Puluh Dua Juta lebih</a:t>
            </a:r>
            <a:endParaRPr lang="en-US" sz="3200" dirty="0"/>
          </a:p>
        </p:txBody>
      </p:sp>
      <p:sp>
        <p:nvSpPr>
          <p:cNvPr id="3" name="Notched Right Arrow 2"/>
          <p:cNvSpPr/>
          <p:nvPr/>
        </p:nvSpPr>
        <p:spPr>
          <a:xfrm>
            <a:off x="304800" y="1524000"/>
            <a:ext cx="3581400" cy="1371600"/>
          </a:xfrm>
          <a:prstGeom prst="notched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err="1">
                <a:ln w="1905"/>
                <a:solidFill>
                  <a:schemeClr val="bg1"/>
                </a:solidFill>
                <a:effectLst>
                  <a:innerShdw blurRad="69850" dist="43180" dir="5400000">
                    <a:srgbClr val="000000">
                      <a:alpha val="65000"/>
                    </a:srgbClr>
                  </a:innerShdw>
                </a:effectLst>
              </a:rPr>
              <a:t>Jumlah</a:t>
            </a:r>
            <a:r>
              <a:rPr lang="en-US" sz="3200" b="1" dirty="0">
                <a:ln w="1905"/>
                <a:solidFill>
                  <a:schemeClr val="bg1"/>
                </a:solidFill>
                <a:effectLst>
                  <a:innerShdw blurRad="69850" dist="43180" dir="5400000">
                    <a:srgbClr val="000000">
                      <a:alpha val="65000"/>
                    </a:srgbClr>
                  </a:innerShdw>
                </a:effectLst>
              </a:rPr>
              <a:t> </a:t>
            </a:r>
            <a:r>
              <a:rPr lang="en-US" sz="3200" b="1" dirty="0" err="1">
                <a:ln w="1905"/>
                <a:solidFill>
                  <a:schemeClr val="bg1"/>
                </a:solidFill>
                <a:effectLst>
                  <a:innerShdw blurRad="69850" dist="43180" dir="5400000">
                    <a:srgbClr val="000000">
                      <a:alpha val="65000"/>
                    </a:srgbClr>
                  </a:innerShdw>
                </a:effectLst>
              </a:rPr>
              <a:t>Kutipan</a:t>
            </a:r>
            <a:r>
              <a:rPr lang="en-US" sz="3200" b="1" dirty="0">
                <a:ln w="1905"/>
                <a:solidFill>
                  <a:schemeClr val="bg1"/>
                </a:solidFill>
                <a:effectLst>
                  <a:innerShdw blurRad="69850" dist="43180" dir="5400000">
                    <a:srgbClr val="000000">
                      <a:alpha val="65000"/>
                    </a:srgbClr>
                  </a:innerShdw>
                </a:effectLst>
              </a:rPr>
              <a:t> </a:t>
            </a:r>
          </a:p>
        </p:txBody>
      </p:sp>
      <p:sp>
        <p:nvSpPr>
          <p:cNvPr id="9" name="Snip Diagonal Corner Rectangle 8"/>
          <p:cNvSpPr/>
          <p:nvPr/>
        </p:nvSpPr>
        <p:spPr>
          <a:xfrm>
            <a:off x="3646170" y="3505200"/>
            <a:ext cx="5257800" cy="1676400"/>
          </a:xfrm>
          <a:prstGeom prst="snip2DiagRect">
            <a:avLst>
              <a:gd name="adj1" fmla="val 28864"/>
              <a:gd name="adj2" fmla="val 28659"/>
            </a:avLst>
          </a:prstGeom>
          <a:ln w="444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 Ratus Sembilan Puluh Lima Juta </a:t>
            </a: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endParaRPr lang="en-US" sz="3200" dirty="0"/>
          </a:p>
        </p:txBody>
      </p:sp>
      <p:sp>
        <p:nvSpPr>
          <p:cNvPr id="11" name="Notched Right Arrow 10"/>
          <p:cNvSpPr/>
          <p:nvPr/>
        </p:nvSpPr>
        <p:spPr>
          <a:xfrm>
            <a:off x="293370" y="3657600"/>
            <a:ext cx="3581400" cy="1371600"/>
          </a:xfrm>
          <a:prstGeom prst="notched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err="1">
                <a:ln w="1905"/>
                <a:solidFill>
                  <a:schemeClr val="bg1"/>
                </a:solidFill>
                <a:effectLst>
                  <a:innerShdw blurRad="69850" dist="43180" dir="5400000">
                    <a:srgbClr val="000000">
                      <a:alpha val="65000"/>
                    </a:srgbClr>
                  </a:innerShdw>
                </a:effectLst>
              </a:rPr>
              <a:t>Jumlah</a:t>
            </a:r>
            <a:r>
              <a:rPr lang="en-US" sz="3200" b="1" dirty="0">
                <a:ln w="1905"/>
                <a:solidFill>
                  <a:schemeClr val="bg1"/>
                </a:solidFill>
                <a:effectLst>
                  <a:innerShdw blurRad="69850" dist="43180" dir="5400000">
                    <a:srgbClr val="000000">
                      <a:alpha val="65000"/>
                    </a:srgbClr>
                  </a:innerShdw>
                </a:effectLst>
              </a:rPr>
              <a:t> </a:t>
            </a:r>
            <a:r>
              <a:rPr lang="en-US" sz="3200" b="1" dirty="0" err="1" smtClean="0">
                <a:ln w="1905"/>
                <a:solidFill>
                  <a:schemeClr val="bg1"/>
                </a:solidFill>
                <a:effectLst>
                  <a:innerShdw blurRad="69850" dist="43180" dir="5400000">
                    <a:srgbClr val="000000">
                      <a:alpha val="65000"/>
                    </a:srgbClr>
                  </a:innerShdw>
                </a:effectLst>
              </a:rPr>
              <a:t>Agihan</a:t>
            </a:r>
            <a:r>
              <a:rPr lang="en-US" sz="3200" b="1" dirty="0" smtClean="0">
                <a:ln w="1905"/>
                <a:solidFill>
                  <a:schemeClr val="bg1"/>
                </a:solidFill>
                <a:effectLst>
                  <a:innerShdw blurRad="69850" dist="43180" dir="5400000">
                    <a:srgbClr val="000000">
                      <a:alpha val="65000"/>
                    </a:srgbClr>
                  </a:innerShdw>
                </a:effectLst>
              </a:rPr>
              <a:t> </a:t>
            </a:r>
            <a:endParaRPr lang="en-US" sz="3200" b="1" dirty="0">
              <a:ln w="1905"/>
              <a:solidFill>
                <a:schemeClr val="bg1"/>
              </a:solidFill>
              <a:effectLst>
                <a:innerShdw blurRad="69850" dist="43180" dir="5400000">
                  <a:srgbClr val="000000">
                    <a:alpha val="65000"/>
                  </a:srgbClr>
                </a:innerShdw>
              </a:effectLst>
            </a:endParaRPr>
          </a:p>
        </p:txBody>
      </p:sp>
      <p:sp>
        <p:nvSpPr>
          <p:cNvPr id="13" name="Rectangle 12"/>
          <p:cNvSpPr/>
          <p:nvPr/>
        </p:nvSpPr>
        <p:spPr>
          <a:xfrm>
            <a:off x="281940" y="5791200"/>
            <a:ext cx="8557260" cy="861774"/>
          </a:xfrm>
          <a:prstGeom prst="rect">
            <a:avLst/>
          </a:prstGeom>
          <a:ln w="3492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500" b="1" dirty="0" err="1" smtClean="0">
                <a:ln w="1905"/>
                <a:solidFill>
                  <a:srgbClr val="002060"/>
                </a:solidFill>
                <a:effectLst>
                  <a:innerShdw blurRad="69850" dist="43180" dir="5400000">
                    <a:srgbClr val="000000">
                      <a:alpha val="65000"/>
                    </a:srgbClr>
                  </a:innerShdw>
                </a:effectLst>
              </a:rPr>
              <a:t>Sokongan</a:t>
            </a:r>
            <a:r>
              <a:rPr lang="en-US" sz="2500" b="1" dirty="0" smtClean="0">
                <a:ln w="1905"/>
                <a:solidFill>
                  <a:srgbClr val="002060"/>
                </a:solidFill>
                <a:effectLst>
                  <a:innerShdw blurRad="69850" dist="43180" dir="5400000">
                    <a:srgbClr val="000000">
                      <a:alpha val="65000"/>
                    </a:srgbClr>
                  </a:innerShdw>
                </a:effectLst>
              </a:rPr>
              <a:t> </a:t>
            </a:r>
            <a:r>
              <a:rPr lang="en-US" sz="2500" b="1" dirty="0" err="1">
                <a:ln w="1905"/>
                <a:solidFill>
                  <a:srgbClr val="002060"/>
                </a:solidFill>
                <a:effectLst>
                  <a:innerShdw blurRad="69850" dist="43180" dir="5400000">
                    <a:srgbClr val="000000">
                      <a:alpha val="65000"/>
                    </a:srgbClr>
                  </a:innerShdw>
                </a:effectLst>
              </a:rPr>
              <a:t>dan</a:t>
            </a:r>
            <a:r>
              <a:rPr lang="en-US" sz="2500" b="1" dirty="0">
                <a:ln w="1905"/>
                <a:solidFill>
                  <a:srgbClr val="002060"/>
                </a:solidFill>
                <a:effectLst>
                  <a:innerShdw blurRad="69850" dist="43180" dir="5400000">
                    <a:srgbClr val="000000">
                      <a:alpha val="65000"/>
                    </a:srgbClr>
                  </a:innerShdw>
                </a:effectLst>
              </a:rPr>
              <a:t> </a:t>
            </a:r>
            <a:r>
              <a:rPr lang="en-US" sz="2500" b="1" dirty="0" err="1">
                <a:ln w="1905"/>
                <a:solidFill>
                  <a:srgbClr val="002060"/>
                </a:solidFill>
                <a:effectLst>
                  <a:innerShdw blurRad="69850" dist="43180" dir="5400000">
                    <a:srgbClr val="000000">
                      <a:alpha val="65000"/>
                    </a:srgbClr>
                  </a:innerShdw>
                </a:effectLst>
              </a:rPr>
              <a:t>komitmen</a:t>
            </a:r>
            <a:r>
              <a:rPr lang="en-US" sz="2500" b="1" dirty="0">
                <a:ln w="1905"/>
                <a:solidFill>
                  <a:srgbClr val="002060"/>
                </a:solidFill>
                <a:effectLst>
                  <a:innerShdw blurRad="69850" dist="43180" dir="5400000">
                    <a:srgbClr val="000000">
                      <a:alpha val="65000"/>
                    </a:srgbClr>
                  </a:innerShdw>
                </a:effectLst>
              </a:rPr>
              <a:t> </a:t>
            </a:r>
            <a:r>
              <a:rPr lang="en-US" sz="2500" b="1" dirty="0" err="1">
                <a:ln w="1905"/>
                <a:solidFill>
                  <a:srgbClr val="002060"/>
                </a:solidFill>
                <a:effectLst>
                  <a:innerShdw blurRad="69850" dist="43180" dir="5400000">
                    <a:srgbClr val="000000">
                      <a:alpha val="65000"/>
                    </a:srgbClr>
                  </a:innerShdw>
                </a:effectLst>
              </a:rPr>
              <a:t>pembayar</a:t>
            </a:r>
            <a:r>
              <a:rPr lang="en-US" sz="2500" b="1" dirty="0">
                <a:ln w="1905"/>
                <a:solidFill>
                  <a:srgbClr val="002060"/>
                </a:solidFill>
                <a:effectLst>
                  <a:innerShdw blurRad="69850" dist="43180" dir="5400000">
                    <a:srgbClr val="000000">
                      <a:alpha val="65000"/>
                    </a:srgbClr>
                  </a:innerShdw>
                </a:effectLst>
              </a:rPr>
              <a:t> zakat </a:t>
            </a:r>
            <a:r>
              <a:rPr lang="en-US" sz="2500" b="1" dirty="0" err="1">
                <a:ln w="1905"/>
                <a:solidFill>
                  <a:srgbClr val="002060"/>
                </a:solidFill>
                <a:effectLst>
                  <a:innerShdw blurRad="69850" dist="43180" dir="5400000">
                    <a:srgbClr val="000000">
                      <a:alpha val="65000"/>
                    </a:srgbClr>
                  </a:innerShdw>
                </a:effectLst>
              </a:rPr>
              <a:t>amatlah</a:t>
            </a:r>
            <a:r>
              <a:rPr lang="en-US" sz="2500" b="1" dirty="0">
                <a:ln w="1905"/>
                <a:solidFill>
                  <a:srgbClr val="002060"/>
                </a:solidFill>
                <a:effectLst>
                  <a:innerShdw blurRad="69850" dist="43180" dir="5400000">
                    <a:srgbClr val="000000">
                      <a:alpha val="65000"/>
                    </a:srgbClr>
                  </a:innerShdw>
                </a:effectLst>
              </a:rPr>
              <a:t> </a:t>
            </a:r>
            <a:r>
              <a:rPr lang="en-US" sz="2500" b="1" dirty="0" err="1">
                <a:ln w="1905"/>
                <a:solidFill>
                  <a:srgbClr val="002060"/>
                </a:solidFill>
                <a:effectLst>
                  <a:innerShdw blurRad="69850" dist="43180" dir="5400000">
                    <a:srgbClr val="000000">
                      <a:alpha val="65000"/>
                    </a:srgbClr>
                  </a:innerShdw>
                </a:effectLst>
              </a:rPr>
              <a:t>dialu-alukan</a:t>
            </a:r>
            <a:r>
              <a:rPr lang="en-US" sz="2500" b="1" dirty="0">
                <a:ln w="1905"/>
                <a:solidFill>
                  <a:srgbClr val="002060"/>
                </a:solidFill>
                <a:effectLst>
                  <a:innerShdw blurRad="69850" dist="43180" dir="5400000">
                    <a:srgbClr val="000000">
                      <a:alpha val="65000"/>
                    </a:srgbClr>
                  </a:innerShdw>
                </a:effectLst>
              </a:rPr>
              <a:t> </a:t>
            </a:r>
            <a:r>
              <a:rPr lang="en-US" sz="2500" b="1" dirty="0" err="1">
                <a:ln w="1905"/>
                <a:solidFill>
                  <a:srgbClr val="002060"/>
                </a:solidFill>
                <a:effectLst>
                  <a:innerShdw blurRad="69850" dist="43180" dir="5400000">
                    <a:srgbClr val="000000">
                      <a:alpha val="65000"/>
                    </a:srgbClr>
                  </a:innerShdw>
                </a:effectLst>
              </a:rPr>
              <a:t>bagi</a:t>
            </a:r>
            <a:r>
              <a:rPr lang="en-US" sz="2500" b="1" dirty="0">
                <a:ln w="1905"/>
                <a:solidFill>
                  <a:srgbClr val="002060"/>
                </a:solidFill>
                <a:effectLst>
                  <a:innerShdw blurRad="69850" dist="43180" dir="5400000">
                    <a:srgbClr val="000000">
                      <a:alpha val="65000"/>
                    </a:srgbClr>
                  </a:innerShdw>
                </a:effectLst>
              </a:rPr>
              <a:t> </a:t>
            </a:r>
            <a:r>
              <a:rPr lang="en-US" sz="2500" b="1" dirty="0" err="1">
                <a:ln w="1905"/>
                <a:solidFill>
                  <a:srgbClr val="002060"/>
                </a:solidFill>
                <a:effectLst>
                  <a:innerShdw blurRad="69850" dist="43180" dir="5400000">
                    <a:srgbClr val="000000">
                      <a:alpha val="65000"/>
                    </a:srgbClr>
                  </a:innerShdw>
                </a:effectLst>
              </a:rPr>
              <a:t>meningkatkan</a:t>
            </a:r>
            <a:r>
              <a:rPr lang="en-US" sz="2500" b="1" dirty="0">
                <a:ln w="1905"/>
                <a:solidFill>
                  <a:srgbClr val="002060"/>
                </a:solidFill>
                <a:effectLst>
                  <a:innerShdw blurRad="69850" dist="43180" dir="5400000">
                    <a:srgbClr val="000000">
                      <a:alpha val="65000"/>
                    </a:srgbClr>
                  </a:innerShdw>
                </a:effectLst>
              </a:rPr>
              <a:t> </a:t>
            </a:r>
            <a:r>
              <a:rPr lang="en-US" sz="2500" b="1" dirty="0" err="1">
                <a:ln w="1905"/>
                <a:solidFill>
                  <a:srgbClr val="002060"/>
                </a:solidFill>
                <a:effectLst>
                  <a:innerShdw blurRad="69850" dist="43180" dir="5400000">
                    <a:srgbClr val="000000">
                      <a:alpha val="65000"/>
                    </a:srgbClr>
                  </a:innerShdw>
                </a:effectLst>
              </a:rPr>
              <a:t>hasil</a:t>
            </a:r>
            <a:r>
              <a:rPr lang="en-US" sz="2500" b="1" dirty="0">
                <a:ln w="1905"/>
                <a:solidFill>
                  <a:srgbClr val="002060"/>
                </a:solidFill>
                <a:effectLst>
                  <a:innerShdw blurRad="69850" dist="43180" dir="5400000">
                    <a:srgbClr val="000000">
                      <a:alpha val="65000"/>
                    </a:srgbClr>
                  </a:innerShdw>
                </a:effectLst>
              </a:rPr>
              <a:t> </a:t>
            </a:r>
            <a:r>
              <a:rPr lang="en-US" sz="2500" b="1" dirty="0" err="1">
                <a:ln w="1905"/>
                <a:solidFill>
                  <a:srgbClr val="002060"/>
                </a:solidFill>
                <a:effectLst>
                  <a:innerShdw blurRad="69850" dist="43180" dir="5400000">
                    <a:srgbClr val="000000">
                      <a:alpha val="65000"/>
                    </a:srgbClr>
                  </a:innerShdw>
                </a:effectLst>
              </a:rPr>
              <a:t>kutipan</a:t>
            </a:r>
            <a:r>
              <a:rPr lang="en-US" sz="2500" b="1" dirty="0">
                <a:ln w="1905"/>
                <a:solidFill>
                  <a:srgbClr val="002060"/>
                </a:solidFill>
                <a:effectLst>
                  <a:innerShdw blurRad="69850" dist="43180" dir="5400000">
                    <a:srgbClr val="000000">
                      <a:alpha val="65000"/>
                    </a:srgbClr>
                  </a:innerShdw>
                </a:effectLst>
              </a:rPr>
              <a:t> zakat </a:t>
            </a:r>
            <a:r>
              <a:rPr lang="en-US" sz="2500" b="1" dirty="0" err="1">
                <a:ln w="1905"/>
                <a:solidFill>
                  <a:srgbClr val="002060"/>
                </a:solidFill>
                <a:effectLst>
                  <a:innerShdw blurRad="69850" dist="43180" dir="5400000">
                    <a:srgbClr val="000000">
                      <a:alpha val="65000"/>
                    </a:srgbClr>
                  </a:innerShdw>
                </a:effectLst>
              </a:rPr>
              <a:t>pada</a:t>
            </a:r>
            <a:r>
              <a:rPr lang="en-US" sz="2500" b="1" dirty="0">
                <a:ln w="1905"/>
                <a:solidFill>
                  <a:srgbClr val="002060"/>
                </a:solidFill>
                <a:effectLst>
                  <a:innerShdw blurRad="69850" dist="43180" dir="5400000">
                    <a:srgbClr val="000000">
                      <a:alpha val="65000"/>
                    </a:srgbClr>
                  </a:innerShdw>
                </a:effectLst>
              </a:rPr>
              <a:t> </a:t>
            </a:r>
            <a:r>
              <a:rPr lang="en-US" sz="2500" b="1" dirty="0" err="1">
                <a:ln w="1905"/>
                <a:solidFill>
                  <a:srgbClr val="002060"/>
                </a:solidFill>
                <a:effectLst>
                  <a:innerShdw blurRad="69850" dist="43180" dir="5400000">
                    <a:srgbClr val="000000">
                      <a:alpha val="65000"/>
                    </a:srgbClr>
                  </a:innerShdw>
                </a:effectLst>
              </a:rPr>
              <a:t>tahun</a:t>
            </a:r>
            <a:r>
              <a:rPr lang="en-US" sz="2500" b="1" dirty="0">
                <a:ln w="1905"/>
                <a:solidFill>
                  <a:srgbClr val="002060"/>
                </a:solidFill>
                <a:effectLst>
                  <a:innerShdw blurRad="69850" dist="43180" dir="5400000">
                    <a:srgbClr val="000000">
                      <a:alpha val="65000"/>
                    </a:srgbClr>
                  </a:innerShdw>
                </a:effectLst>
              </a:rPr>
              <a:t> </a:t>
            </a:r>
            <a:r>
              <a:rPr lang="en-US" sz="2500" b="1" dirty="0" err="1">
                <a:ln w="1905"/>
                <a:solidFill>
                  <a:srgbClr val="002060"/>
                </a:solidFill>
                <a:effectLst>
                  <a:innerShdw blurRad="69850" dist="43180" dir="5400000">
                    <a:srgbClr val="000000">
                      <a:alpha val="65000"/>
                    </a:srgbClr>
                  </a:innerShdw>
                </a:effectLst>
              </a:rPr>
              <a:t>ini</a:t>
            </a:r>
            <a:endParaRPr lang="en-US" sz="25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29853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4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533400" y="2209800"/>
            <a:ext cx="8153400" cy="1828800"/>
          </a:xfrm>
          <a:prstGeom prst="snip2DiagRect">
            <a:avLst>
              <a:gd name="adj1" fmla="val 28864"/>
              <a:gd name="adj2" fmla="val 28659"/>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Setinggi-tinggi </a:t>
            </a: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perhargaan dan terima kasih kepada semua pihak yang telah membayar zakat kepada pengurusan tersebut</a:t>
            </a:r>
            <a:endParaRPr lang="en-US" sz="2400" dirty="0"/>
          </a:p>
        </p:txBody>
      </p:sp>
      <p:sp>
        <p:nvSpPr>
          <p:cNvPr id="10" name="Down Arrow Callout 9"/>
          <p:cNvSpPr/>
          <p:nvPr/>
        </p:nvSpPr>
        <p:spPr>
          <a:xfrm>
            <a:off x="1002030" y="304800"/>
            <a:ext cx="7239000" cy="1828800"/>
          </a:xfrm>
          <a:prstGeom prst="downArrowCallout">
            <a:avLst>
              <a:gd name="adj1" fmla="val 27927"/>
              <a:gd name="adj2" fmla="val 36008"/>
              <a:gd name="adj3" fmla="val 21039"/>
              <a:gd name="adj4" fmla="val 56354"/>
            </a:avLst>
          </a:prstGeom>
          <a:solidFill>
            <a:schemeClr val="bg1">
              <a:alpha val="92000"/>
            </a:schemeClr>
          </a:solidFill>
          <a:ln w="44450">
            <a:solidFill>
              <a:srgbClr val="204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Mewakili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pihak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pengurusan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zakat </a:t>
            </a:r>
            <a:r>
              <a:rPr lang="en-US" sz="3000" b="1" dirty="0">
                <a:ln w="10541" cmpd="sng">
                  <a:solidFill>
                    <a:schemeClr val="accent1">
                      <a:shade val="88000"/>
                      <a:satMod val="110000"/>
                    </a:schemeClr>
                  </a:solidFill>
                  <a:prstDash val="solid"/>
                </a:ln>
                <a:solidFill>
                  <a:srgbClr val="20431D"/>
                </a:solidFill>
                <a:latin typeface="Arial Black" pitchFamily="34" charset="0"/>
              </a:rPr>
              <a:t>MAIDAM</a:t>
            </a:r>
            <a:endParaRPr lang="en-US" sz="3000" b="1" dirty="0">
              <a:ln w="10541" cmpd="sng">
                <a:solidFill>
                  <a:schemeClr val="accent1">
                    <a:shade val="88000"/>
                    <a:satMod val="110000"/>
                  </a:schemeClr>
                </a:solidFill>
                <a:prstDash val="solid"/>
              </a:ln>
              <a:solidFill>
                <a:srgbClr val="20431D"/>
              </a:solidFill>
            </a:endParaRPr>
          </a:p>
        </p:txBody>
      </p:sp>
      <p:sp>
        <p:nvSpPr>
          <p:cNvPr id="12" name="Snip Diagonal Corner Rectangle 11"/>
          <p:cNvSpPr/>
          <p:nvPr/>
        </p:nvSpPr>
        <p:spPr>
          <a:xfrm>
            <a:off x="571500" y="4648200"/>
            <a:ext cx="8153400" cy="1905000"/>
          </a:xfrm>
          <a:prstGeom prst="snip2DiagRect">
            <a:avLst>
              <a:gd name="adj1" fmla="val 28864"/>
              <a:gd name="adj2" fmla="val 28659"/>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Semoga Allah </a:t>
            </a:r>
            <a:r>
              <a:rPr lang="fi-FI"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 melimpah ruahkan rezeki dan melipat gandakannya kepada mereka ini pada tahun-tahun mendatang </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581400"/>
            <a:ext cx="1981200" cy="1524000"/>
          </a:xfrm>
          <a:prstGeom prst="rect">
            <a:avLst/>
          </a:prstGeom>
        </p:spPr>
      </p:pic>
    </p:spTree>
    <p:extLst>
      <p:ext uri="{BB962C8B-B14F-4D97-AF65-F5344CB8AC3E}">
        <p14:creationId xmlns:p14="http://schemas.microsoft.com/office/powerpoint/2010/main" val="3995596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Plaque 3"/>
          <p:cNvSpPr/>
          <p:nvPr/>
        </p:nvSpPr>
        <p:spPr>
          <a:xfrm>
            <a:off x="457200" y="228600"/>
            <a:ext cx="8382000" cy="685800"/>
          </a:xfrm>
          <a:prstGeom prst="plaque">
            <a:avLst>
              <a:gd name="adj"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Doa</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Imam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Syafie</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masyhur</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6" name="Rectangle 5"/>
          <p:cNvSpPr/>
          <p:nvPr/>
        </p:nvSpPr>
        <p:spPr>
          <a:xfrm>
            <a:off x="685800" y="4114800"/>
            <a:ext cx="7924800" cy="2554545"/>
          </a:xfrm>
          <a:prstGeom prst="rect">
            <a:avLst/>
          </a:prstGeom>
        </p:spPr>
        <p:txBody>
          <a:bodyPr wrap="square">
            <a:spAutoFit/>
          </a:bodyPr>
          <a:lstStyle/>
          <a:p>
            <a:pPr algn="just"/>
            <a:r>
              <a:rPr lang="en-US" sz="3200" b="1" dirty="0"/>
              <a:t>Yang </a:t>
            </a:r>
            <a:r>
              <a:rPr lang="en-US" sz="3200" b="1" dirty="0" err="1"/>
              <a:t>bermaksud</a:t>
            </a:r>
            <a:r>
              <a:rPr lang="en-US" sz="3200" b="1" dirty="0"/>
              <a:t> : </a:t>
            </a:r>
            <a:r>
              <a:rPr lang="sv-SE" sz="3200" b="1" dirty="0">
                <a:solidFill>
                  <a:srgbClr val="002060"/>
                </a:solidFill>
              </a:rPr>
              <a:t>Semoga Allah memberikan balasan yang baik atas apa yang engkau berikan, </a:t>
            </a:r>
            <a:r>
              <a:rPr lang="sv-SE" sz="3200" b="1" dirty="0">
                <a:solidFill>
                  <a:schemeClr val="bg2">
                    <a:lumMod val="25000"/>
                  </a:schemeClr>
                </a:solidFill>
              </a:rPr>
              <a:t>dan memberkati harta yang engkau simpan berbaki </a:t>
            </a:r>
            <a:r>
              <a:rPr lang="sv-SE" sz="3200" b="1" dirty="0">
                <a:solidFill>
                  <a:schemeClr val="accent5">
                    <a:lumMod val="50000"/>
                  </a:schemeClr>
                </a:solidFill>
              </a:rPr>
              <a:t>dan menjadikannya untukmu harta yang </a:t>
            </a:r>
            <a:r>
              <a:rPr lang="sv-SE" sz="3200" b="1" dirty="0" smtClean="0">
                <a:solidFill>
                  <a:schemeClr val="accent5">
                    <a:lumMod val="50000"/>
                  </a:schemeClr>
                </a:solidFill>
              </a:rPr>
              <a:t>bersih.</a:t>
            </a:r>
            <a:endParaRPr lang="en-US" sz="3200" b="1" dirty="0">
              <a:solidFill>
                <a:schemeClr val="accent5">
                  <a:lumMod val="50000"/>
                </a:schemeClr>
              </a:solidFill>
            </a:endParaRPr>
          </a:p>
        </p:txBody>
      </p:sp>
      <p:sp>
        <p:nvSpPr>
          <p:cNvPr id="2" name="Rectangle 1"/>
          <p:cNvSpPr/>
          <p:nvPr/>
        </p:nvSpPr>
        <p:spPr>
          <a:xfrm>
            <a:off x="1352225" y="1066800"/>
            <a:ext cx="6566220" cy="3139321"/>
          </a:xfrm>
          <a:prstGeom prst="rect">
            <a:avLst/>
          </a:prstGeom>
        </p:spPr>
        <p:txBody>
          <a:bodyPr wrap="non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rtl="1"/>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آجَرَكَ اللهُ فِيْمَا أَعْطَيْتَ</a:t>
            </a:r>
            <a:r>
              <a:rPr lang="ar-SA"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وَبَارَكَ لَكَ فِيْمَا أَبْقَيْتَ، </a:t>
            </a:r>
            <a:endPar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وَجَعَلَهُ </a:t>
            </a:r>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لَكَ طَهُوْرًا</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44856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457200" y="843677"/>
            <a:ext cx="8305800" cy="2308324"/>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مُحَمَّدًا عَبْدُهُ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الْمَبْعُوْثُ رَحْمَةً لِلْعَالَمِيْنَ</a:t>
            </a:r>
          </a:p>
        </p:txBody>
      </p:sp>
      <p:sp>
        <p:nvSpPr>
          <p:cNvPr id="5" name="TextBox 4"/>
          <p:cNvSpPr txBox="1"/>
          <p:nvPr/>
        </p:nvSpPr>
        <p:spPr>
          <a:xfrm>
            <a:off x="457200" y="3359274"/>
            <a:ext cx="8305800" cy="327012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uhan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05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diutuskan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menjadi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sekelian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685800"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Rectangle 5"/>
          <p:cNvSpPr/>
          <p:nvPr/>
        </p:nvSpPr>
        <p:spPr>
          <a:xfrm>
            <a:off x="228600" y="1143000"/>
            <a:ext cx="8686800" cy="5262979"/>
          </a:xfrm>
          <a:prstGeom prst="rect">
            <a:avLst/>
          </a:prstGeom>
          <a:gradFill>
            <a:gsLst>
              <a:gs pos="0">
                <a:srgbClr val="FFEFD1">
                  <a:alpha val="77000"/>
                </a:srgbClr>
              </a:gs>
              <a:gs pos="64999">
                <a:srgbClr val="F0EBD5">
                  <a:alpha val="83000"/>
                </a:srgbClr>
              </a:gs>
              <a:gs pos="100000">
                <a:srgbClr val="D1C39F"/>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tabLst>
                <a:tab pos="1562100" algn="r"/>
                <a:tab pos="2533650" algn="r"/>
                <a:tab pos="2590800" algn="r"/>
                <a:tab pos="2819400" algn="r"/>
                <a:tab pos="3105150" algn="r"/>
                <a:tab pos="3162300" algn="r"/>
                <a:tab pos="3219450" algn="r"/>
                <a:tab pos="3448050" algn="r"/>
                <a:tab pos="3562350" algn="r"/>
                <a:tab pos="4076700" algn="r"/>
              </a:tabLst>
            </a:pPr>
            <a:r>
              <a:rPr lang="ms-MY" sz="2400" b="1" dirty="0" smtClean="0">
                <a:ln w="1905"/>
                <a:solidFill>
                  <a:schemeClr val="accent5">
                    <a:lumMod val="50000"/>
                  </a:schemeClr>
                </a:solidFill>
                <a:effectLst>
                  <a:innerShdw blurRad="69850" dist="43180" dir="5400000">
                    <a:srgbClr val="000000">
                      <a:alpha val="65000"/>
                    </a:srgbClr>
                  </a:innerShdw>
                </a:effectLst>
                <a:latin typeface="Arial"/>
                <a:ea typeface="Calibri"/>
                <a:cs typeface="Arial"/>
              </a:rPr>
              <a:t>Ya </a:t>
            </a:r>
            <a:r>
              <a:rPr lang="ms-MY" sz="2400" b="1" dirty="0">
                <a:ln w="1905"/>
                <a:solidFill>
                  <a:schemeClr val="accent5">
                    <a:lumMod val="50000"/>
                  </a:schemeClr>
                </a:solidFill>
                <a:effectLst>
                  <a:innerShdw blurRad="69850" dist="43180" dir="5400000">
                    <a:srgbClr val="000000">
                      <a:alpha val="65000"/>
                    </a:srgbClr>
                  </a:innerShdw>
                </a:effectLst>
                <a:latin typeface="Arial"/>
                <a:ea typeface="Calibri"/>
                <a:cs typeface="Arial"/>
              </a:rPr>
              <a:t>Allah, wahai Zat Yang Maha Pengasih</a:t>
            </a:r>
            <a:r>
              <a:rPr lang="ms-MY" sz="2400" b="1" dirty="0" smtClean="0">
                <a:ln w="1905"/>
                <a:solidFill>
                  <a:schemeClr val="accent5">
                    <a:lumMod val="50000"/>
                  </a:schemeClr>
                </a:solidFill>
                <a:effectLst>
                  <a:innerShdw blurRad="69850" dist="43180" dir="5400000">
                    <a:srgbClr val="000000">
                      <a:alpha val="65000"/>
                    </a:srgbClr>
                  </a:innerShdw>
                </a:effectLst>
                <a:latin typeface="Arial"/>
                <a:ea typeface="Calibri"/>
                <a:cs typeface="Arial"/>
              </a:rPr>
              <a:t>...</a:t>
            </a:r>
            <a:endParaRPr lang="en-US" sz="2400" b="1" dirty="0" smtClean="0">
              <a:ln w="1905"/>
              <a:solidFill>
                <a:schemeClr val="accent5">
                  <a:lumMod val="50000"/>
                </a:schemeClr>
              </a:solidFill>
              <a:effectLst>
                <a:innerShdw blurRad="69850" dist="43180" dir="5400000">
                  <a:srgbClr val="000000">
                    <a:alpha val="65000"/>
                  </a:srgbClr>
                </a:innerShdw>
              </a:effectLst>
              <a:ea typeface="Calibri"/>
              <a:cs typeface="Arial"/>
            </a:endParaRPr>
          </a:p>
          <a:p>
            <a:pPr algn="ctr">
              <a:tabLst>
                <a:tab pos="1562100" algn="r"/>
                <a:tab pos="2533650" algn="r"/>
                <a:tab pos="2590800" algn="r"/>
                <a:tab pos="2819400" algn="r"/>
                <a:tab pos="3105150" algn="r"/>
                <a:tab pos="3162300" algn="r"/>
                <a:tab pos="3219450" algn="r"/>
                <a:tab pos="3448050" algn="r"/>
                <a:tab pos="3562350" algn="r"/>
                <a:tab pos="4076700" algn="r"/>
              </a:tabLst>
            </a:pPr>
            <a:r>
              <a:rPr lang="ms-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ea typeface="Calibri"/>
                <a:cs typeface="Arial"/>
              </a:rPr>
              <a:t> </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cs typeface="Arial"/>
            </a:endParaRPr>
          </a:p>
          <a:p>
            <a:pPr algn="just">
              <a:lnSpc>
                <a:spcPct val="150000"/>
              </a:lnSpc>
              <a:tabLst>
                <a:tab pos="1562100" algn="r"/>
                <a:tab pos="2533650" algn="r"/>
                <a:tab pos="2590800" algn="r"/>
                <a:tab pos="2819400" algn="r"/>
                <a:tab pos="3105150" algn="r"/>
                <a:tab pos="3162300" algn="r"/>
                <a:tab pos="3219450" algn="r"/>
                <a:tab pos="3448050" algn="r"/>
                <a:tab pos="3562350" algn="r"/>
                <a:tab pos="4076700" algn="r"/>
              </a:tabLst>
            </a:pPr>
            <a:r>
              <a:rPr lang="ms-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ea typeface="Calibri"/>
                <a:cs typeface="Arial"/>
              </a:rPr>
              <a:t>Hindarilah kami daripada segala malapetaka, bala bencana dan wabak penyakit, daripada kekejian dan kemungkaran, daripada pelbagai persengketaan, kekejaman dan huru hara, daripada kesulitan dan kesengsaraan, yang nampak mahupun yang tersembunyi.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cs typeface="Arial"/>
            </a:endParaRPr>
          </a:p>
          <a:p>
            <a:pPr>
              <a:tabLst>
                <a:tab pos="1562100" algn="r"/>
                <a:tab pos="2533650" algn="r"/>
                <a:tab pos="2590800" algn="r"/>
                <a:tab pos="2819400" algn="r"/>
                <a:tab pos="3105150" algn="r"/>
                <a:tab pos="3162300" algn="r"/>
                <a:tab pos="3219450" algn="r"/>
                <a:tab pos="3448050" algn="r"/>
                <a:tab pos="3562350" algn="r"/>
                <a:tab pos="4076700" algn="r"/>
              </a:tabLst>
            </a:pPr>
            <a:r>
              <a:rPr lang="ms-MY"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ea typeface="Calibri"/>
                <a:cs typeface="Arial"/>
              </a:rPr>
              <a:t> </a:t>
            </a:r>
            <a:endParaRPr lang="en-US" sz="2400" b="1" dirty="0">
              <a:ln w="1905"/>
              <a:solidFill>
                <a:schemeClr val="accent5">
                  <a:lumMod val="50000"/>
                </a:schemeClr>
              </a:solidFill>
              <a:effectLst>
                <a:innerShdw blurRad="69850" dist="43180" dir="5400000">
                  <a:srgbClr val="000000">
                    <a:alpha val="65000"/>
                  </a:srgbClr>
                </a:innerShdw>
              </a:effectLst>
              <a:ea typeface="Times New Roman"/>
              <a:cs typeface="Arial"/>
            </a:endParaRPr>
          </a:p>
          <a:p>
            <a:pPr algn="ctr">
              <a:lnSpc>
                <a:spcPct val="150000"/>
              </a:lnSpc>
              <a:tabLst>
                <a:tab pos="1562100" algn="r"/>
                <a:tab pos="2533650" algn="r"/>
                <a:tab pos="2590800" algn="r"/>
                <a:tab pos="2819400" algn="r"/>
                <a:tab pos="3105150" algn="r"/>
                <a:tab pos="3162300" algn="r"/>
                <a:tab pos="3219450" algn="r"/>
                <a:tab pos="3448050" algn="r"/>
                <a:tab pos="3562350" algn="r"/>
                <a:tab pos="4076700" algn="r"/>
              </a:tabLst>
            </a:pPr>
            <a:r>
              <a:rPr lang="ms-MY" sz="2400" b="1" dirty="0">
                <a:ln w="1905"/>
                <a:solidFill>
                  <a:schemeClr val="accent5">
                    <a:lumMod val="50000"/>
                  </a:schemeClr>
                </a:solidFill>
                <a:effectLst>
                  <a:innerShdw blurRad="69850" dist="43180" dir="5400000">
                    <a:srgbClr val="000000">
                      <a:alpha val="65000"/>
                    </a:srgbClr>
                  </a:innerShdw>
                </a:effectLst>
                <a:latin typeface="Arial"/>
                <a:ea typeface="Calibri"/>
                <a:cs typeface="Arial"/>
              </a:rPr>
              <a:t>Sesungguhnya Engkau Maha Berkuasa </a:t>
            </a:r>
            <a:endParaRPr lang="ms-MY" sz="2400" b="1" dirty="0" smtClean="0">
              <a:ln w="1905"/>
              <a:solidFill>
                <a:schemeClr val="accent5">
                  <a:lumMod val="50000"/>
                </a:schemeClr>
              </a:solidFill>
              <a:effectLst>
                <a:innerShdw blurRad="69850" dist="43180" dir="5400000">
                  <a:srgbClr val="000000">
                    <a:alpha val="65000"/>
                  </a:srgbClr>
                </a:innerShdw>
              </a:effectLst>
              <a:latin typeface="Arial"/>
              <a:ea typeface="Calibri"/>
              <a:cs typeface="Arial"/>
            </a:endParaRPr>
          </a:p>
          <a:p>
            <a:pPr algn="ctr">
              <a:lnSpc>
                <a:spcPct val="150000"/>
              </a:lnSpc>
              <a:tabLst>
                <a:tab pos="1562100" algn="r"/>
                <a:tab pos="2533650" algn="r"/>
                <a:tab pos="2590800" algn="r"/>
                <a:tab pos="2819400" algn="r"/>
                <a:tab pos="3105150" algn="r"/>
                <a:tab pos="3162300" algn="r"/>
                <a:tab pos="3219450" algn="r"/>
                <a:tab pos="3448050" algn="r"/>
                <a:tab pos="3562350" algn="r"/>
                <a:tab pos="4076700" algn="r"/>
              </a:tabLst>
            </a:pPr>
            <a:r>
              <a:rPr lang="ms-MY" sz="2400" b="1" dirty="0" smtClean="0">
                <a:ln w="1905"/>
                <a:solidFill>
                  <a:schemeClr val="accent5">
                    <a:lumMod val="50000"/>
                  </a:schemeClr>
                </a:solidFill>
                <a:effectLst>
                  <a:innerShdw blurRad="69850" dist="43180" dir="5400000">
                    <a:srgbClr val="000000">
                      <a:alpha val="65000"/>
                    </a:srgbClr>
                  </a:innerShdw>
                </a:effectLst>
                <a:latin typeface="Arial"/>
                <a:ea typeface="Calibri"/>
                <a:cs typeface="Arial"/>
              </a:rPr>
              <a:t>atas </a:t>
            </a:r>
            <a:r>
              <a:rPr lang="ms-MY" sz="2400" b="1" dirty="0">
                <a:ln w="1905"/>
                <a:solidFill>
                  <a:schemeClr val="accent5">
                    <a:lumMod val="50000"/>
                  </a:schemeClr>
                </a:solidFill>
                <a:effectLst>
                  <a:innerShdw blurRad="69850" dist="43180" dir="5400000">
                    <a:srgbClr val="000000">
                      <a:alpha val="65000"/>
                    </a:srgbClr>
                  </a:innerShdw>
                </a:effectLst>
                <a:latin typeface="Arial"/>
                <a:ea typeface="Calibri"/>
                <a:cs typeface="Arial"/>
              </a:rPr>
              <a:t>segala </a:t>
            </a:r>
            <a:r>
              <a:rPr lang="ms-MY" sz="2400" b="1" dirty="0" smtClean="0">
                <a:ln w="1905"/>
                <a:solidFill>
                  <a:schemeClr val="accent5">
                    <a:lumMod val="50000"/>
                  </a:schemeClr>
                </a:solidFill>
                <a:effectLst>
                  <a:innerShdw blurRad="69850" dist="43180" dir="5400000">
                    <a:srgbClr val="000000">
                      <a:alpha val="65000"/>
                    </a:srgbClr>
                  </a:innerShdw>
                </a:effectLst>
                <a:latin typeface="Arial"/>
                <a:ea typeface="Calibri"/>
                <a:cs typeface="Arial"/>
              </a:rPr>
              <a:t>sesuatu...</a:t>
            </a:r>
            <a:endParaRPr lang="en-US" sz="2400" b="1" dirty="0">
              <a:ln w="1905"/>
              <a:solidFill>
                <a:schemeClr val="accent5">
                  <a:lumMod val="50000"/>
                </a:schemeClr>
              </a:solidFill>
              <a:effectLst>
                <a:innerShdw blurRad="69850" dist="43180" dir="5400000">
                  <a:srgbClr val="000000">
                    <a:alpha val="65000"/>
                  </a:srgbClr>
                </a:innerShdw>
              </a:effectLst>
              <a:ea typeface="Times New Roman"/>
              <a:cs typeface="Arial"/>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Text Box 60"/>
          <p:cNvSpPr txBox="1">
            <a:spLocks noChangeArrowheads="1"/>
          </p:cNvSpPr>
          <p:nvPr/>
        </p:nvSpPr>
        <p:spPr bwMode="auto">
          <a:xfrm>
            <a:off x="228600" y="1143000"/>
            <a:ext cx="8735886" cy="5201424"/>
          </a:xfrm>
          <a:prstGeom prst="rect">
            <a:avLst/>
          </a:prstGeom>
          <a:solidFill>
            <a:schemeClr val="tx1">
              <a:lumMod val="50000"/>
              <a:lumOff val="50000"/>
              <a:alpha val="56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آتِنَا فِي الدُّنْيَا حَسَنَةً وَفِي الآخِرَةِ حَسَنَةً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وَقِنَا عَذَابَ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النَّارِ</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وَسَلَّمْ</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solidFill>
                  <a:srgbClr val="FFFF00"/>
                </a:solidFill>
                <a:effectLst>
                  <a:innerShdw blurRad="69850" dist="43180" dir="5400000">
                    <a:srgbClr val="000000">
                      <a:alpha val="65000"/>
                    </a:srgbClr>
                  </a:innerShdw>
                </a:effectLst>
                <a:cs typeface="Traditional Arabic" pitchFamily="2" charset="-78"/>
              </a:rPr>
              <a:t> وَالْحَمْدُ للهِ رَبِّ </a:t>
            </a:r>
            <a:r>
              <a:rPr lang="ar-EG" sz="3600" b="1" dirty="0" smtClean="0">
                <a:ln w="1905"/>
                <a:solidFill>
                  <a:srgbClr val="FFFF00"/>
                </a:solidFill>
                <a:effectLst>
                  <a:innerShdw blurRad="69850" dist="43180" dir="5400000">
                    <a:srgbClr val="000000">
                      <a:alpha val="65000"/>
                    </a:srgbClr>
                  </a:innerShdw>
                </a:effectLst>
                <a:cs typeface="Traditional Arabic" pitchFamily="2" charset="-78"/>
              </a:rPr>
              <a:t>الْعَالَمِيْنَ</a:t>
            </a:r>
            <a:endParaRPr lang="en-US" sz="3600" b="1" dirty="0">
              <a:ln w="1905"/>
              <a:solidFill>
                <a:srgbClr val="FFFF00"/>
              </a:solidFill>
              <a:effectLst>
                <a:innerShdw blurRad="69850" dist="43180" dir="5400000">
                  <a:srgbClr val="000000">
                    <a:alpha val="65000"/>
                  </a:srgbClr>
                </a:innerShdw>
              </a:effectLst>
              <a:cs typeface="Traditional Arabic" pitchFamily="2" charset="-78"/>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07185" y="838200"/>
            <a:ext cx="8915400" cy="2308324"/>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وَمَوْلَانَا مُحَمَّدٍ أَشْرَفِ الْأَنْبِيَاءِ وَالْمُرْسَلِيْنَ، وَعَلَى آَلِهِ وَأَصْحَابِهِ وَمَنْ تَبِعَهُمْ بِإِحْسَانٍ إِلَى يَوْمِ الدِّيْنَ</a:t>
            </a:r>
          </a:p>
        </p:txBody>
      </p:sp>
      <p:sp>
        <p:nvSpPr>
          <p:cNvPr id="4" name="TextBox 3"/>
          <p:cNvSpPr txBox="1"/>
          <p:nvPr/>
        </p:nvSpPr>
        <p:spPr>
          <a:xfrm>
            <a:off x="76200" y="3233678"/>
            <a:ext cx="8915400" cy="321626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pemimpin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semulia-mulia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endParaRPr lang="en-US" sz="7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21140"/>
            <a:ext cx="8153400" cy="1938992"/>
          </a:xfrm>
          <a:prstGeom prst="rect">
            <a:avLst/>
          </a:prstGeom>
          <a:solidFill>
            <a:srgbClr val="7030A0">
              <a:alpha val="51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وَإِيَايَ بِتَقْوَى اللهِ وَطَاعَتِهِ لَعَلَّكُمْ تُرْحَمُوْنَ</a:t>
            </a:r>
            <a:endParaRPr lang="en-US" sz="5400" b="1" dirty="0" smtClean="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81000" y="3124200"/>
            <a:ext cx="8458200"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memperbanyakkan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melalui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amalan-amalan yang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wajib</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amalan-amalan yang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sunat</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Hindarkanlah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bentuk</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kemungkaran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kemaksiatan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dirahmati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diberkati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endParaRPr lang="en-US" sz="28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2057400" y="685800"/>
            <a:ext cx="5181600" cy="1066800"/>
          </a:xfrm>
          <a:prstGeom prst="rect">
            <a:avLst/>
          </a:prstGeom>
          <a:solidFill>
            <a:schemeClr val="bg1">
              <a:alpha val="86000"/>
            </a:schemeClr>
          </a:solidFill>
        </p:spPr>
        <p:txBody>
          <a:bodyPr wrap="square" lIns="91440" tIns="45720" rIns="91440" bIns="45720">
            <a:prstTxWarp prst="textCan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Tajuk</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Khutbah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Hari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Ini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endPar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p:txBody>
      </p:sp>
      <p:sp>
        <p:nvSpPr>
          <p:cNvPr id="3" name="Rectangle 2"/>
          <p:cNvSpPr/>
          <p:nvPr/>
        </p:nvSpPr>
        <p:spPr>
          <a:xfrm>
            <a:off x="2514600" y="1847671"/>
            <a:ext cx="4267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a:ln w="11430"/>
                <a:solidFill>
                  <a:srgbClr val="F8F8F8"/>
                </a:solidFill>
                <a:effectLst>
                  <a:outerShdw blurRad="25400" algn="tl" rotWithShape="0">
                    <a:srgbClr val="000000">
                      <a:alpha val="43000"/>
                    </a:srgbClr>
                  </a:outerShdw>
                </a:effectLst>
              </a:rPr>
              <a:t>09 Disember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14 </a:t>
            </a:r>
            <a:r>
              <a:rPr lang="fi-FI" sz="2400" b="1" spc="150" dirty="0">
                <a:ln w="11430"/>
                <a:solidFill>
                  <a:srgbClr val="F8F8F8"/>
                </a:solidFill>
                <a:effectLst>
                  <a:outerShdw blurRad="25400" algn="tl" rotWithShape="0">
                    <a:srgbClr val="000000">
                      <a:alpha val="43000"/>
                    </a:srgbClr>
                  </a:outerShdw>
                </a:effectLst>
              </a:rPr>
              <a:t>Jamadil Awal 1444 H</a:t>
            </a:r>
          </a:p>
        </p:txBody>
      </p:sp>
      <p:sp>
        <p:nvSpPr>
          <p:cNvPr id="6" name="Rectangle 5"/>
          <p:cNvSpPr/>
          <p:nvPr/>
        </p:nvSpPr>
        <p:spPr>
          <a:xfrm>
            <a:off x="990600" y="3711476"/>
            <a:ext cx="7315200" cy="2862322"/>
          </a:xfrm>
          <a:prstGeom prst="rect">
            <a:avLst/>
          </a:prstGeom>
          <a:solidFill>
            <a:schemeClr val="tx1">
              <a:alpha val="60000"/>
            </a:schemeClr>
          </a:solidFill>
          <a:scene3d>
            <a:camera prst="perspectiveRelaxed"/>
            <a:lightRig rig="threePt" dir="t"/>
          </a:scene3d>
        </p:spPr>
        <p:txBody>
          <a:bodyPr wrap="square" lIns="91440" tIns="45720" rIns="91440" bIns="45720">
            <a:spAutoFit/>
            <a:scene3d>
              <a:camera prst="perspectiveRelaxed"/>
              <a:lightRig rig="glow" dir="tl">
                <a:rot lat="0" lon="0" rev="5400000"/>
              </a:lightRig>
            </a:scene3d>
            <a:sp3d contourW="12700">
              <a:bevelT w="25400" h="25400"/>
              <a:contourClr>
                <a:schemeClr val="accent6">
                  <a:shade val="73000"/>
                </a:schemeClr>
              </a:contourClr>
            </a:sp3d>
          </a:bodyPr>
          <a:lstStyle/>
          <a:p>
            <a:pPr algn="ctr"/>
            <a:r>
              <a:rPr lang="fi-FI" sz="60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MELUNASKAN</a:t>
            </a:r>
          </a:p>
          <a:p>
            <a:pPr algn="ctr"/>
            <a:r>
              <a:rPr lang="fi-FI" sz="60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 </a:t>
            </a:r>
            <a:r>
              <a:rPr lang="fi-FI" sz="60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ZAKAT HARTA </a:t>
            </a:r>
            <a:endParaRPr lang="fi-FI" sz="60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a:p>
            <a:pPr algn="ctr"/>
            <a:r>
              <a:rPr lang="fi-FI" sz="60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DI </a:t>
            </a:r>
            <a:r>
              <a:rPr lang="fi-FI" sz="60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AKHIR TAHUN</a:t>
            </a: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par>
                                <p:cTn id="11" presetID="16" presetClass="emph" presetSubtype="0" fill="hold" nodeType="withEffect">
                                  <p:stCondLst>
                                    <p:cond delay="1500"/>
                                  </p:stCondLst>
                                  <p:iterate type="lt">
                                    <p:tmPct val="4000"/>
                                  </p:iterate>
                                  <p:childTnLst>
                                    <p:set>
                                      <p:cBhvr override="childStyle">
                                        <p:cTn id="12" dur="500" fill="hold"/>
                                        <p:tgtEl>
                                          <p:spTgt spid="6">
                                            <p:txEl>
                                              <p:pRg st="1" end="1"/>
                                            </p:txEl>
                                          </p:spTgt>
                                        </p:tgtEl>
                                        <p:attrNameLst>
                                          <p:attrName>style.color</p:attrName>
                                        </p:attrNameLst>
                                      </p:cBhvr>
                                      <p:to>
                                        <p:clrVal>
                                          <a:srgbClr val="FFFFFF"/>
                                        </p:clrVal>
                                      </p:to>
                                    </p:set>
                                    <p:set>
                                      <p:cBhvr>
                                        <p:cTn id="13" dur="500" fill="hold"/>
                                        <p:tgtEl>
                                          <p:spTgt spid="6">
                                            <p:txEl>
                                              <p:pRg st="1" end="1"/>
                                            </p:txEl>
                                          </p:spTgt>
                                        </p:tgtEl>
                                        <p:attrNameLst>
                                          <p:attrName>fillcolor</p:attrName>
                                        </p:attrNameLst>
                                      </p:cBhvr>
                                      <p:to>
                                        <p:clrVal>
                                          <a:srgbClr val="FFFFFF"/>
                                        </p:clrVal>
                                      </p:to>
                                    </p:set>
                                    <p:set>
                                      <p:cBhvr>
                                        <p:cTn id="14" dur="500" fill="hold"/>
                                        <p:tgtEl>
                                          <p:spTgt spid="6">
                                            <p:txEl>
                                              <p:pRg st="1" end="1"/>
                                            </p:txEl>
                                          </p:spTgt>
                                        </p:tgtEl>
                                        <p:attrNameLst>
                                          <p:attrName>fill.type</p:attrName>
                                        </p:attrNameLst>
                                      </p:cBhvr>
                                      <p:to>
                                        <p:strVal val="solid"/>
                                      </p:to>
                                    </p:set>
                                  </p:childTnLst>
                                </p:cTn>
                              </p:par>
                              <p:par>
                                <p:cTn id="15" presetID="16" presetClass="emph" presetSubtype="0" fill="hold" nodeType="withEffect">
                                  <p:stCondLst>
                                    <p:cond delay="1500"/>
                                  </p:stCondLst>
                                  <p:iterate type="lt">
                                    <p:tmPct val="4000"/>
                                  </p:iterate>
                                  <p:childTnLst>
                                    <p:set>
                                      <p:cBhvr override="childStyle">
                                        <p:cTn id="16" dur="500" fill="hold"/>
                                        <p:tgtEl>
                                          <p:spTgt spid="6">
                                            <p:txEl>
                                              <p:pRg st="2" end="2"/>
                                            </p:txEl>
                                          </p:spTgt>
                                        </p:tgtEl>
                                        <p:attrNameLst>
                                          <p:attrName>style.color</p:attrName>
                                        </p:attrNameLst>
                                      </p:cBhvr>
                                      <p:to>
                                        <p:clrVal>
                                          <a:srgbClr val="FFFFFF"/>
                                        </p:clrVal>
                                      </p:to>
                                    </p:set>
                                    <p:set>
                                      <p:cBhvr>
                                        <p:cTn id="17" dur="500" fill="hold"/>
                                        <p:tgtEl>
                                          <p:spTgt spid="6">
                                            <p:txEl>
                                              <p:pRg st="2" end="2"/>
                                            </p:txEl>
                                          </p:spTgt>
                                        </p:tgtEl>
                                        <p:attrNameLst>
                                          <p:attrName>fillcolor</p:attrName>
                                        </p:attrNameLst>
                                      </p:cBhvr>
                                      <p:to>
                                        <p:clrVal>
                                          <a:srgbClr val="FFFFFF"/>
                                        </p:clrVal>
                                      </p:to>
                                    </p:set>
                                    <p:set>
                                      <p:cBhvr>
                                        <p:cTn id="18" dur="500" fill="hold"/>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Curved Right Arrow 7"/>
          <p:cNvSpPr/>
          <p:nvPr/>
        </p:nvSpPr>
        <p:spPr>
          <a:xfrm>
            <a:off x="422910" y="716280"/>
            <a:ext cx="1482090" cy="3550920"/>
          </a:xfrm>
          <a:prstGeom prst="curvedRightArrow">
            <a:avLst>
              <a:gd name="adj1" fmla="val 16532"/>
              <a:gd name="adj2" fmla="val 50000"/>
              <a:gd name="adj3" fmla="val 25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232410" y="876300"/>
            <a:ext cx="1672590" cy="5143500"/>
          </a:xfrm>
          <a:prstGeom prst="curvedRightArrow">
            <a:avLst>
              <a:gd name="adj1" fmla="val 16532"/>
              <a:gd name="adj2" fmla="val 41045"/>
              <a:gd name="adj3" fmla="val 25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981200" y="3581401"/>
            <a:ext cx="6705600" cy="1295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 merupakan salah satu tanggungjawab sosial yang diwajibkan ke atas golongan yang berada terhadap golongan yang berhak menerimanya</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Curved Right Arrow 1"/>
          <p:cNvSpPr/>
          <p:nvPr/>
        </p:nvSpPr>
        <p:spPr>
          <a:xfrm>
            <a:off x="457200" y="826770"/>
            <a:ext cx="1028700" cy="1535430"/>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143000" y="457200"/>
            <a:ext cx="3352800" cy="838200"/>
          </a:xfrm>
          <a:prstGeom prst="cloud">
            <a:avLst/>
          </a:prstGeom>
          <a:solidFill>
            <a:schemeClr val="bg1"/>
          </a:solidFill>
          <a:ln w="444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ln w="1905"/>
                <a:solidFill>
                  <a:srgbClr val="FF0000"/>
                </a:solidFill>
                <a:effectLst>
                  <a:innerShdw blurRad="69850" dist="43180" dir="5400000">
                    <a:srgbClr val="000000">
                      <a:alpha val="65000"/>
                    </a:srgbClr>
                  </a:innerShdw>
                </a:effectLst>
              </a:rPr>
              <a:t>Zakat</a:t>
            </a:r>
            <a:endParaRPr lang="en-US" sz="4000" b="1" dirty="0">
              <a:ln w="1905"/>
              <a:solidFill>
                <a:schemeClr val="tx1"/>
              </a:solidFill>
              <a:effectLst>
                <a:innerShdw blurRad="69850" dist="43180" dir="5400000">
                  <a:srgbClr val="000000">
                    <a:alpha val="65000"/>
                  </a:srgbClr>
                </a:innerShdw>
              </a:effectLst>
            </a:endParaRPr>
          </a:p>
        </p:txBody>
      </p:sp>
      <p:sp>
        <p:nvSpPr>
          <p:cNvPr id="10" name="Rounded Rectangle 9"/>
          <p:cNvSpPr/>
          <p:nvPr/>
        </p:nvSpPr>
        <p:spPr>
          <a:xfrm>
            <a:off x="1524000" y="1718310"/>
            <a:ext cx="7315200" cy="148209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Merupakan </a:t>
            </a: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salah satu rukun Islam yang lima, yang wajib ditunaikan oleh setiap orang Islam yang mencukupi syarat yang ditetapkan oleh syarak</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ounded Rectangle 6"/>
          <p:cNvSpPr/>
          <p:nvPr/>
        </p:nvSpPr>
        <p:spPr>
          <a:xfrm>
            <a:off x="1981200" y="5181600"/>
            <a:ext cx="5638800" cy="133349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Kewajipan menunaikan zakat boleh dilaksanakan sepanjang tahun apabila memenuhi syarat-syarat wajib zakat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34064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Rounded Rectangle 9"/>
          <p:cNvSpPr/>
          <p:nvPr/>
        </p:nvSpPr>
        <p:spPr>
          <a:xfrm>
            <a:off x="1600200" y="1981200"/>
            <a:ext cx="6172200" cy="3352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sv-S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Sama-sama kita mengambil </a:t>
            </a:r>
            <a:r>
              <a:rPr lang="sv-SE" sz="3600" dirty="0">
                <a:ln w="18415" cmpd="sng">
                  <a:solidFill>
                    <a:srgbClr val="FFFFFF"/>
                  </a:solidFill>
                  <a:prstDash val="solid"/>
                </a:ln>
                <a:solidFill>
                  <a:srgbClr val="FFFFFF"/>
                </a:solidFill>
                <a:effectLst>
                  <a:outerShdw blurRad="63500" dir="3600000" algn="tl" rotWithShape="0">
                    <a:srgbClr val="000000">
                      <a:alpha val="70000"/>
                    </a:srgbClr>
                  </a:outerShdw>
                </a:effectLst>
              </a:rPr>
              <a:t>cakna rukun Islam yang ke lima ini dalam membantu golongan-golongan yang memerlukan</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loud 4"/>
          <p:cNvSpPr/>
          <p:nvPr/>
        </p:nvSpPr>
        <p:spPr>
          <a:xfrm>
            <a:off x="1828800" y="1143000"/>
            <a:ext cx="5715000" cy="1108710"/>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ln w="1905"/>
                <a:solidFill>
                  <a:srgbClr val="FF0000"/>
                </a:solidFill>
                <a:effectLst>
                  <a:innerShdw blurRad="69850" dist="43180" dir="5400000">
                    <a:srgbClr val="000000">
                      <a:alpha val="65000"/>
                    </a:srgbClr>
                  </a:innerShdw>
                </a:effectLst>
              </a:rPr>
              <a:t>SERUAN KHATIB</a:t>
            </a:r>
            <a:endParaRPr lang="en-US" sz="4000" b="1" dirty="0">
              <a:ln w="1905"/>
              <a:solidFill>
                <a:schemeClr val="tx1"/>
              </a:solidFill>
              <a:effectLst>
                <a:innerShdw blurRad="69850" dist="43180" dir="5400000">
                  <a:srgbClr val="000000">
                    <a:alpha val="65000"/>
                  </a:srgbClr>
                </a:innerShdw>
              </a:effectLst>
            </a:endParaRPr>
          </a:p>
        </p:txBody>
      </p:sp>
      <p:sp>
        <p:nvSpPr>
          <p:cNvPr id="3" name="Pentagon 2"/>
          <p:cNvSpPr/>
          <p:nvPr/>
        </p:nvSpPr>
        <p:spPr>
          <a:xfrm>
            <a:off x="304800" y="304800"/>
            <a:ext cx="6096000" cy="457200"/>
          </a:xfrm>
          <a:prstGeom prst="homePlate">
            <a:avLst>
              <a:gd name="adj" fmla="val 107000"/>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b="1" dirty="0"/>
              <a:t>K</a:t>
            </a:r>
            <a:r>
              <a:rPr lang="en-US" sz="2400" b="1" dirty="0" smtClean="0"/>
              <a:t>ita </a:t>
            </a:r>
            <a:r>
              <a:rPr lang="en-US" sz="2400" b="1" dirty="0" err="1"/>
              <a:t>berada</a:t>
            </a:r>
            <a:r>
              <a:rPr lang="en-US" sz="2400" b="1" dirty="0"/>
              <a:t> di </a:t>
            </a:r>
            <a:r>
              <a:rPr lang="en-US" sz="2400" b="1" dirty="0" err="1"/>
              <a:t>penghujung</a:t>
            </a:r>
            <a:r>
              <a:rPr lang="en-US" sz="2400" b="1" dirty="0"/>
              <a:t> </a:t>
            </a:r>
            <a:r>
              <a:rPr lang="en-US" sz="2400" b="1" dirty="0" err="1"/>
              <a:t>tahun</a:t>
            </a:r>
            <a:r>
              <a:rPr lang="en-US" sz="2400" b="1" dirty="0"/>
              <a:t> 2022</a:t>
            </a:r>
          </a:p>
        </p:txBody>
      </p:sp>
    </p:spTree>
    <p:extLst>
      <p:ext uri="{BB962C8B-B14F-4D97-AF65-F5344CB8AC3E}">
        <p14:creationId xmlns:p14="http://schemas.microsoft.com/office/powerpoint/2010/main" val="176382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Curved Right Arrow 8"/>
          <p:cNvSpPr/>
          <p:nvPr/>
        </p:nvSpPr>
        <p:spPr>
          <a:xfrm>
            <a:off x="232410" y="876300"/>
            <a:ext cx="1291590" cy="4457700"/>
          </a:xfrm>
          <a:prstGeom prst="curvedRightArrow">
            <a:avLst>
              <a:gd name="adj1" fmla="val 16532"/>
              <a:gd name="adj2" fmla="val 41045"/>
              <a:gd name="adj3" fmla="val 25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 name="Curved Right Arrow 1"/>
          <p:cNvSpPr/>
          <p:nvPr/>
        </p:nvSpPr>
        <p:spPr>
          <a:xfrm>
            <a:off x="457200" y="826770"/>
            <a:ext cx="1066800" cy="2297430"/>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143000" y="457200"/>
            <a:ext cx="3352800" cy="838200"/>
          </a:xfrm>
          <a:prstGeom prst="cloud">
            <a:avLst/>
          </a:prstGeom>
          <a:solidFill>
            <a:schemeClr val="bg1">
              <a:alpha val="88000"/>
            </a:schemeClr>
          </a:solidFill>
          <a:ln w="444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ln w="1905"/>
                <a:solidFill>
                  <a:srgbClr val="FF0000"/>
                </a:solidFill>
                <a:effectLst>
                  <a:innerShdw blurRad="69850" dist="43180" dir="5400000">
                    <a:srgbClr val="000000">
                      <a:alpha val="65000"/>
                    </a:srgbClr>
                  </a:innerShdw>
                </a:effectLst>
              </a:rPr>
              <a:t>Zakat</a:t>
            </a:r>
            <a:endParaRPr lang="en-US" sz="4000" b="1" dirty="0">
              <a:ln w="1905"/>
              <a:solidFill>
                <a:schemeClr val="tx1"/>
              </a:solidFill>
              <a:effectLst>
                <a:innerShdw blurRad="69850" dist="43180" dir="5400000">
                  <a:srgbClr val="000000">
                    <a:alpha val="65000"/>
                  </a:srgbClr>
                </a:innerShdw>
              </a:effectLst>
            </a:endParaRPr>
          </a:p>
        </p:txBody>
      </p:sp>
      <p:sp>
        <p:nvSpPr>
          <p:cNvPr id="10" name="Rounded Rectangle 9"/>
          <p:cNvSpPr/>
          <p:nvPr/>
        </p:nvSpPr>
        <p:spPr>
          <a:xfrm>
            <a:off x="1600200" y="1851660"/>
            <a:ext cx="6705600" cy="172974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Merupakan </a:t>
            </a:r>
            <a:r>
              <a:rPr lang="sv-S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proses pembersihan harta dari terlibat dengan hak-hak orang lain</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ounded Rectangle 10"/>
          <p:cNvSpPr/>
          <p:nvPr/>
        </p:nvSpPr>
        <p:spPr>
          <a:xfrm>
            <a:off x="1600200" y="4191000"/>
            <a:ext cx="6705600" cy="172974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Merupakan proses pembersihan </a:t>
            </a:r>
            <a:r>
              <a:rPr lang="sv-S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jiwa dari sifat mazmumah iaitu bakhil dan kedekut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54404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12409035</TotalTime>
  <Words>1176</Words>
  <Application>Microsoft Office PowerPoint</Application>
  <PresentationFormat>On-screen Show (4:3)</PresentationFormat>
  <Paragraphs>164</Paragraphs>
  <Slides>41</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41</vt:i4>
      </vt:variant>
    </vt:vector>
  </HeadingPairs>
  <TitlesOfParts>
    <vt:vector size="59" baseType="lpstr">
      <vt:lpstr>Arial Unicode MS</vt:lpstr>
      <vt:lpstr>Agency FB</vt:lpstr>
      <vt:lpstr>Aharoni</vt:lpstr>
      <vt:lpstr>AR BERKLEY</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599</cp:revision>
  <dcterms:created xsi:type="dcterms:W3CDTF">2017-12-24T04:47:57Z</dcterms:created>
  <dcterms:modified xsi:type="dcterms:W3CDTF">2022-12-06T07:11:15Z</dcterms:modified>
</cp:coreProperties>
</file>